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3685" r:id="rId5"/>
  </p:sldMasterIdLst>
  <p:notesMasterIdLst>
    <p:notesMasterId r:id="rId84"/>
  </p:notesMasterIdLst>
  <p:handoutMasterIdLst>
    <p:handoutMasterId r:id="rId85"/>
  </p:handoutMasterIdLst>
  <p:sldIdLst>
    <p:sldId id="558" r:id="rId6"/>
    <p:sldId id="560" r:id="rId7"/>
    <p:sldId id="525" r:id="rId8"/>
    <p:sldId id="561" r:id="rId9"/>
    <p:sldId id="526" r:id="rId10"/>
    <p:sldId id="562" r:id="rId11"/>
    <p:sldId id="563" r:id="rId12"/>
    <p:sldId id="564" r:id="rId13"/>
    <p:sldId id="565" r:id="rId14"/>
    <p:sldId id="566" r:id="rId15"/>
    <p:sldId id="535" r:id="rId16"/>
    <p:sldId id="536" r:id="rId17"/>
    <p:sldId id="537" r:id="rId18"/>
    <p:sldId id="538" r:id="rId19"/>
    <p:sldId id="539" r:id="rId20"/>
    <p:sldId id="540" r:id="rId21"/>
    <p:sldId id="541" r:id="rId22"/>
    <p:sldId id="542" r:id="rId23"/>
    <p:sldId id="543" r:id="rId24"/>
    <p:sldId id="544" r:id="rId25"/>
    <p:sldId id="545" r:id="rId26"/>
    <p:sldId id="546" r:id="rId27"/>
    <p:sldId id="547" r:id="rId28"/>
    <p:sldId id="548" r:id="rId29"/>
    <p:sldId id="549" r:id="rId30"/>
    <p:sldId id="550" r:id="rId31"/>
    <p:sldId id="551" r:id="rId32"/>
    <p:sldId id="552" r:id="rId33"/>
    <p:sldId id="553" r:id="rId34"/>
    <p:sldId id="554" r:id="rId35"/>
    <p:sldId id="557" r:id="rId36"/>
    <p:sldId id="556" r:id="rId37"/>
    <p:sldId id="304" r:id="rId38"/>
    <p:sldId id="495" r:id="rId39"/>
    <p:sldId id="356" r:id="rId40"/>
    <p:sldId id="417" r:id="rId41"/>
    <p:sldId id="357" r:id="rId42"/>
    <p:sldId id="418" r:id="rId43"/>
    <p:sldId id="397" r:id="rId44"/>
    <p:sldId id="457" r:id="rId45"/>
    <p:sldId id="456" r:id="rId46"/>
    <p:sldId id="458" r:id="rId47"/>
    <p:sldId id="460" r:id="rId48"/>
    <p:sldId id="359" r:id="rId49"/>
    <p:sldId id="362" r:id="rId50"/>
    <p:sldId id="363" r:id="rId51"/>
    <p:sldId id="491" r:id="rId52"/>
    <p:sldId id="396" r:id="rId53"/>
    <p:sldId id="360" r:id="rId54"/>
    <p:sldId id="342" r:id="rId55"/>
    <p:sldId id="343" r:id="rId56"/>
    <p:sldId id="469" r:id="rId57"/>
    <p:sldId id="328" r:id="rId58"/>
    <p:sldId id="329" r:id="rId59"/>
    <p:sldId id="498" r:id="rId60"/>
    <p:sldId id="330" r:id="rId61"/>
    <p:sldId id="489" r:id="rId62"/>
    <p:sldId id="480" r:id="rId63"/>
    <p:sldId id="261" r:id="rId64"/>
    <p:sldId id="496" r:id="rId65"/>
    <p:sldId id="423" r:id="rId66"/>
    <p:sldId id="425" r:id="rId67"/>
    <p:sldId id="490" r:id="rId68"/>
    <p:sldId id="391" r:id="rId69"/>
    <p:sldId id="400" r:id="rId70"/>
    <p:sldId id="463" r:id="rId71"/>
    <p:sldId id="464" r:id="rId72"/>
    <p:sldId id="465" r:id="rId73"/>
    <p:sldId id="426" r:id="rId74"/>
    <p:sldId id="428" r:id="rId75"/>
    <p:sldId id="429" r:id="rId76"/>
    <p:sldId id="430" r:id="rId77"/>
    <p:sldId id="431" r:id="rId78"/>
    <p:sldId id="492" r:id="rId79"/>
    <p:sldId id="468" r:id="rId80"/>
    <p:sldId id="494" r:id="rId81"/>
    <p:sldId id="370" r:id="rId82"/>
    <p:sldId id="369" r:id="rId8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72AB"/>
    <a:srgbClr val="34C6F4"/>
    <a:srgbClr val="3B5079"/>
    <a:srgbClr val="1EE0DB"/>
    <a:srgbClr val="C4CC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507" autoAdjust="0"/>
  </p:normalViewPr>
  <p:slideViewPr>
    <p:cSldViewPr snapToGrid="0" snapToObjects="1">
      <p:cViewPr varScale="1">
        <p:scale>
          <a:sx n="68" d="100"/>
          <a:sy n="68" d="100"/>
        </p:scale>
        <p:origin x="2844" y="72"/>
      </p:cViewPr>
      <p:guideLst>
        <p:guide orient="horz" pos="2160"/>
        <p:guide pos="2880"/>
      </p:guideLst>
    </p:cSldViewPr>
  </p:slideViewPr>
  <p:notesTextViewPr>
    <p:cViewPr>
      <p:scale>
        <a:sx n="100" d="100"/>
        <a:sy n="100" d="100"/>
      </p:scale>
      <p:origin x="0" y="0"/>
    </p:cViewPr>
  </p:notesTextViewPr>
  <p:sorterViewPr>
    <p:cViewPr>
      <p:scale>
        <a:sx n="89" d="100"/>
        <a:sy n="89" d="100"/>
      </p:scale>
      <p:origin x="0" y="-102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70FDB9-1B39-AF40-8596-1F970BBA7ED0}" type="datetimeFigureOut">
              <a:rPr lang="en-US" smtClean="0"/>
              <a:pPr/>
              <a:t>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1AC66C-6A32-F249-B303-26E8DE3C88CE}" type="slidenum">
              <a:rPr lang="en-US" smtClean="0"/>
              <a:pPr/>
              <a:t>‹#›</a:t>
            </a:fld>
            <a:endParaRPr lang="en-US"/>
          </a:p>
        </p:txBody>
      </p:sp>
    </p:spTree>
    <p:extLst>
      <p:ext uri="{BB962C8B-B14F-4D97-AF65-F5344CB8AC3E}">
        <p14:creationId xmlns:p14="http://schemas.microsoft.com/office/powerpoint/2010/main" val="11316834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F5E632-63ED-ED46-9EC9-07711790CF17}" type="datetimeFigureOut">
              <a:rPr lang="en-US" smtClean="0"/>
              <a:pPr/>
              <a:t>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8FEC81-807F-8B46-A086-C9AA4ACD546D}" type="slidenum">
              <a:rPr lang="en-US" smtClean="0"/>
              <a:pPr/>
              <a:t>‹#›</a:t>
            </a:fld>
            <a:endParaRPr lang="en-US"/>
          </a:p>
        </p:txBody>
      </p:sp>
    </p:spTree>
    <p:extLst>
      <p:ext uri="{BB962C8B-B14F-4D97-AF65-F5344CB8AC3E}">
        <p14:creationId xmlns:p14="http://schemas.microsoft.com/office/powerpoint/2010/main" val="10656049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mcreem@emory.edu"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rdreibe@ou.edu"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globalhandwashing.org/resources/general/unicef-handwashing-monitoring-evaluation-toolkit"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0" i="0" u="none" kern="1200" dirty="0" smtClean="0">
                <a:solidFill>
                  <a:schemeClr val="tx1"/>
                </a:solidFill>
                <a:latin typeface="+mn-lt"/>
                <a:ea typeface="+mn-ea"/>
                <a:cs typeface="+mn-cs"/>
              </a:rPr>
              <a:t>Course Instructors: </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Matthew Freeman, MPH PhD </a:t>
            </a:r>
          </a:p>
          <a:p>
            <a:r>
              <a:rPr lang="en-US" sz="1200" b="0" i="0" u="none" kern="1200" dirty="0" smtClean="0">
                <a:solidFill>
                  <a:schemeClr val="tx1"/>
                </a:solidFill>
                <a:latin typeface="+mn-lt"/>
                <a:ea typeface="+mn-ea"/>
                <a:cs typeface="+mn-cs"/>
              </a:rPr>
              <a:t>Assistant Professor of Environmental Health at Emory University </a:t>
            </a:r>
          </a:p>
          <a:p>
            <a:r>
              <a:rPr lang="en-US" sz="1200" b="0" i="0" u="none" kern="1200" dirty="0" smtClean="0">
                <a:solidFill>
                  <a:schemeClr val="tx1"/>
                </a:solidFill>
                <a:latin typeface="+mn-lt"/>
                <a:ea typeface="+mn-ea"/>
                <a:cs typeface="+mn-cs"/>
              </a:rPr>
              <a:t>Contact information: </a:t>
            </a:r>
            <a:r>
              <a:rPr lang="en-US" sz="1200" b="0" i="0" u="none" kern="1200" dirty="0" smtClean="0">
                <a:solidFill>
                  <a:schemeClr val="tx1"/>
                </a:solidFill>
                <a:latin typeface="+mn-lt"/>
                <a:ea typeface="+mn-ea"/>
                <a:cs typeface="+mn-cs"/>
                <a:hlinkClick r:id="rId3"/>
              </a:rPr>
              <a:t>mcreem@emory.edu</a:t>
            </a:r>
            <a:r>
              <a:rPr lang="en-US" sz="1200" b="0" i="0" u="none" kern="1200" dirty="0" smtClean="0">
                <a:solidFill>
                  <a:schemeClr val="tx1"/>
                </a:solidFill>
                <a:latin typeface="+mn-lt"/>
                <a:ea typeface="+mn-ea"/>
                <a:cs typeface="+mn-cs"/>
              </a:rPr>
              <a:t> </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Robert </a:t>
            </a:r>
            <a:r>
              <a:rPr lang="en-US" sz="1200" b="0" i="0" u="none" kern="1200" dirty="0" err="1" smtClean="0">
                <a:solidFill>
                  <a:schemeClr val="tx1"/>
                </a:solidFill>
                <a:latin typeface="+mn-lt"/>
                <a:ea typeface="+mn-ea"/>
                <a:cs typeface="+mn-cs"/>
              </a:rPr>
              <a:t>Dreiibelbis</a:t>
            </a:r>
            <a:r>
              <a:rPr lang="en-US" sz="1200" b="0" i="0" u="none" kern="1200" dirty="0" smtClean="0">
                <a:solidFill>
                  <a:schemeClr val="tx1"/>
                </a:solidFill>
                <a:latin typeface="+mn-lt"/>
                <a:ea typeface="+mn-ea"/>
                <a:cs typeface="+mn-cs"/>
              </a:rPr>
              <a:t>, MPH PhD</a:t>
            </a:r>
          </a:p>
          <a:p>
            <a:r>
              <a:rPr lang="en-US" sz="1200" b="0" i="0" u="none" kern="1200" dirty="0" smtClean="0">
                <a:solidFill>
                  <a:schemeClr val="tx1"/>
                </a:solidFill>
                <a:latin typeface="+mn-lt"/>
                <a:ea typeface="+mn-ea"/>
                <a:cs typeface="+mn-cs"/>
              </a:rPr>
              <a:t>Assistant Professor of Anthropology and Environmental Engineering at University</a:t>
            </a:r>
            <a:r>
              <a:rPr lang="en-US" sz="1200" b="0" i="0" u="none" kern="1200" baseline="0" dirty="0" smtClean="0">
                <a:solidFill>
                  <a:schemeClr val="tx1"/>
                </a:solidFill>
                <a:latin typeface="+mn-lt"/>
                <a:ea typeface="+mn-ea"/>
                <a:cs typeface="+mn-cs"/>
              </a:rPr>
              <a:t> of Oklahoma </a:t>
            </a:r>
            <a:endParaRPr lang="en-US" sz="1200" b="0" i="0" u="none" kern="1200" dirty="0" smtClean="0">
              <a:solidFill>
                <a:schemeClr val="tx1"/>
              </a:solidFill>
              <a:latin typeface="+mn-lt"/>
              <a:ea typeface="+mn-ea"/>
              <a:cs typeface="+mn-cs"/>
            </a:endParaRPr>
          </a:p>
          <a:p>
            <a:r>
              <a:rPr lang="en-US" sz="1200" b="0" i="0" u="none" kern="1200" dirty="0" smtClean="0">
                <a:solidFill>
                  <a:schemeClr val="tx1"/>
                </a:solidFill>
                <a:latin typeface="+mn-lt"/>
                <a:ea typeface="+mn-ea"/>
                <a:cs typeface="+mn-cs"/>
              </a:rPr>
              <a:t>Contact information: </a:t>
            </a:r>
            <a:r>
              <a:rPr lang="en-US" sz="1200" b="0" i="0" u="none" kern="1200" dirty="0" smtClean="0">
                <a:solidFill>
                  <a:schemeClr val="tx1"/>
                </a:solidFill>
                <a:latin typeface="+mn-lt"/>
                <a:ea typeface="+mn-ea"/>
                <a:cs typeface="+mn-cs"/>
                <a:hlinkClick r:id="rId4"/>
              </a:rPr>
              <a:t>rdreibe@ou.edu</a:t>
            </a:r>
            <a:r>
              <a:rPr lang="en-US" sz="1200" b="0" i="0" u="none" kern="1200" dirty="0" smtClean="0">
                <a:solidFill>
                  <a:schemeClr val="tx1"/>
                </a:solidFill>
                <a:latin typeface="+mn-lt"/>
                <a:ea typeface="+mn-ea"/>
                <a:cs typeface="+mn-cs"/>
              </a:rPr>
              <a:t> </a:t>
            </a:r>
          </a:p>
          <a:p>
            <a:r>
              <a:rPr lang="en-US" sz="1200" b="0" i="0" u="none" strike="noStrike" kern="1200" dirty="0" smtClean="0">
                <a:solidFill>
                  <a:schemeClr val="tx1"/>
                </a:solidFill>
                <a:latin typeface="+mn-lt"/>
                <a:ea typeface="+mn-ea"/>
                <a:cs typeface="+mn-cs"/>
              </a:rPr>
              <a:t> </a:t>
            </a:r>
            <a:endParaRPr lang="en-US" sz="1200" b="0" i="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a:t>
            </a:fld>
            <a:endParaRPr lang="en-US"/>
          </a:p>
        </p:txBody>
      </p:sp>
    </p:spTree>
    <p:extLst>
      <p:ext uri="{BB962C8B-B14F-4D97-AF65-F5344CB8AC3E}">
        <p14:creationId xmlns:p14="http://schemas.microsoft.com/office/powerpoint/2010/main" val="843027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Indicators will be discussed later in section 5 when we discuss monitoring and evaluation.</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10</a:t>
            </a:fld>
            <a:endParaRPr lang="en-US"/>
          </a:p>
        </p:txBody>
      </p:sp>
    </p:spTree>
    <p:extLst>
      <p:ext uri="{BB962C8B-B14F-4D97-AF65-F5344CB8AC3E}">
        <p14:creationId xmlns:p14="http://schemas.microsoft.com/office/powerpoint/2010/main" val="3385692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0" i="0" u="none" kern="1200" dirty="0" smtClean="0">
                <a:solidFill>
                  <a:schemeClr val="tx1"/>
                </a:solidFill>
                <a:latin typeface="+mn-lt"/>
                <a:ea typeface="+mn-ea"/>
                <a:cs typeface="+mn-cs"/>
              </a:rPr>
              <a:t>The Priority Group is the group whose behavior</a:t>
            </a:r>
            <a:r>
              <a:rPr lang="en-US" sz="1200" b="0" i="0" u="none" kern="1200" baseline="0" dirty="0" smtClean="0">
                <a:solidFill>
                  <a:schemeClr val="tx1"/>
                </a:solidFill>
                <a:latin typeface="+mn-lt"/>
                <a:ea typeface="+mn-ea"/>
                <a:cs typeface="+mn-cs"/>
              </a:rPr>
              <a:t> we are trying to change.</a:t>
            </a:r>
          </a:p>
          <a:p>
            <a:endParaRPr lang="en-US" sz="1200" b="0" i="0" u="none" kern="1200" baseline="0" dirty="0" smtClean="0">
              <a:solidFill>
                <a:schemeClr val="tx1"/>
              </a:solidFill>
              <a:latin typeface="+mn-lt"/>
              <a:ea typeface="+mn-ea"/>
              <a:cs typeface="+mn-cs"/>
            </a:endParaRPr>
          </a:p>
          <a:p>
            <a:r>
              <a:rPr lang="en-US" sz="1200" b="0" i="0" u="none" kern="1200" dirty="0" smtClean="0">
                <a:solidFill>
                  <a:schemeClr val="tx1"/>
                </a:solidFill>
                <a:latin typeface="+mn-lt"/>
                <a:ea typeface="+mn-ea"/>
                <a:cs typeface="+mn-cs"/>
              </a:rPr>
              <a:t>There</a:t>
            </a:r>
            <a:r>
              <a:rPr lang="en-US" sz="1200" b="0" i="0" u="none" kern="1200" baseline="0" dirty="0" smtClean="0">
                <a:solidFill>
                  <a:schemeClr val="tx1"/>
                </a:solidFill>
                <a:latin typeface="+mn-lt"/>
                <a:ea typeface="+mn-ea"/>
                <a:cs typeface="+mn-cs"/>
              </a:rPr>
              <a:t> are many ways that we can define our priority group. In </a:t>
            </a:r>
            <a:r>
              <a:rPr lang="en-US" sz="1200" b="0" i="0" u="none" kern="1200" baseline="0" dirty="0" err="1" smtClean="0">
                <a:solidFill>
                  <a:schemeClr val="tx1"/>
                </a:solidFill>
                <a:latin typeface="+mn-lt"/>
                <a:ea typeface="+mn-ea"/>
                <a:cs typeface="+mn-cs"/>
              </a:rPr>
              <a:t>handwashing</a:t>
            </a:r>
            <a:r>
              <a:rPr lang="en-US" sz="1200" b="0" i="0" u="none" kern="1200" baseline="0" dirty="0" smtClean="0">
                <a:solidFill>
                  <a:schemeClr val="tx1"/>
                </a:solidFill>
                <a:latin typeface="+mn-lt"/>
                <a:ea typeface="+mn-ea"/>
                <a:cs typeface="+mn-cs"/>
              </a:rPr>
              <a:t>, one of the most common is to define the group by a basic d</a:t>
            </a:r>
            <a:r>
              <a:rPr lang="en-US" sz="1200" b="0" i="0" u="none" kern="1200" dirty="0" smtClean="0">
                <a:solidFill>
                  <a:schemeClr val="tx1"/>
                </a:solidFill>
                <a:latin typeface="+mn-lt"/>
                <a:ea typeface="+mn-ea"/>
                <a:cs typeface="+mn-cs"/>
              </a:rPr>
              <a:t>emographic feature, including:</a:t>
            </a:r>
          </a:p>
          <a:p>
            <a:pPr lvl="0"/>
            <a:r>
              <a:rPr lang="en-US" sz="1200" b="0" i="0" u="none" kern="1200" dirty="0" smtClean="0">
                <a:solidFill>
                  <a:schemeClr val="tx1"/>
                </a:solidFill>
                <a:latin typeface="+mn-lt"/>
                <a:ea typeface="+mn-ea"/>
                <a:cs typeface="+mn-cs"/>
              </a:rPr>
              <a:t>Location</a:t>
            </a:r>
          </a:p>
          <a:p>
            <a:pPr lvl="0"/>
            <a:r>
              <a:rPr lang="en-US" sz="1200" b="0" i="0" u="none" kern="1200" dirty="0" smtClean="0">
                <a:solidFill>
                  <a:schemeClr val="tx1"/>
                </a:solidFill>
                <a:latin typeface="+mn-lt"/>
                <a:ea typeface="+mn-ea"/>
                <a:cs typeface="+mn-cs"/>
              </a:rPr>
              <a:t>Age</a:t>
            </a:r>
          </a:p>
          <a:p>
            <a:pPr lvl="0"/>
            <a:r>
              <a:rPr lang="en-US" sz="1200" b="0" i="0" u="none" kern="1200" dirty="0" smtClean="0">
                <a:solidFill>
                  <a:schemeClr val="tx1"/>
                </a:solidFill>
                <a:latin typeface="+mn-lt"/>
                <a:ea typeface="+mn-ea"/>
                <a:cs typeface="+mn-cs"/>
              </a:rPr>
              <a:t>Gender</a:t>
            </a:r>
          </a:p>
          <a:p>
            <a:pPr lvl="0"/>
            <a:r>
              <a:rPr lang="en-US" sz="1200" b="0" i="0" u="none" kern="1200" dirty="0" smtClean="0">
                <a:solidFill>
                  <a:schemeClr val="tx1"/>
                </a:solidFill>
                <a:latin typeface="+mn-lt"/>
                <a:ea typeface="+mn-ea"/>
                <a:cs typeface="+mn-cs"/>
              </a:rPr>
              <a:t>Income</a:t>
            </a:r>
          </a:p>
          <a:p>
            <a:pPr lvl="0"/>
            <a:r>
              <a:rPr lang="en-US" sz="1200" b="0" i="0" u="none" kern="1200" dirty="0" smtClean="0">
                <a:solidFill>
                  <a:schemeClr val="tx1"/>
                </a:solidFill>
                <a:latin typeface="+mn-lt"/>
                <a:ea typeface="+mn-ea"/>
                <a:cs typeface="+mn-cs"/>
              </a:rPr>
              <a:t>Etc.</a:t>
            </a:r>
          </a:p>
          <a:p>
            <a:pPr lvl="0"/>
            <a:r>
              <a:rPr lang="en-US" sz="1200" b="0" i="0" u="none" kern="1200" dirty="0" smtClean="0">
                <a:solidFill>
                  <a:schemeClr val="tx1"/>
                </a:solidFill>
                <a:latin typeface="+mn-lt"/>
                <a:ea typeface="+mn-ea"/>
                <a:cs typeface="+mn-cs"/>
              </a:rPr>
              <a:t> </a:t>
            </a:r>
          </a:p>
          <a:p>
            <a:r>
              <a:rPr lang="en-US" sz="1200" b="0" i="0" u="none" kern="1200" dirty="0" smtClean="0">
                <a:solidFill>
                  <a:schemeClr val="tx1"/>
                </a:solidFill>
                <a:latin typeface="+mn-lt"/>
                <a:ea typeface="+mn-ea"/>
                <a:cs typeface="+mn-cs"/>
              </a:rPr>
              <a:t>Examples of this include mothers of children under the age of five or school-going children.</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r>
              <a:rPr lang="en-US" sz="1200" b="1" u="none" strike="noStrike" kern="1200" dirty="0" smtClean="0">
                <a:solidFill>
                  <a:schemeClr val="tx1"/>
                </a:solidFill>
                <a:latin typeface="+mn-lt"/>
                <a:ea typeface="+mn-ea"/>
                <a:cs typeface="+mn-cs"/>
              </a:rPr>
              <a:t> </a:t>
            </a:r>
            <a:endParaRPr lang="en-US" sz="1200" u="words" kern="1200" dirty="0" smtClean="0">
              <a:solidFill>
                <a:schemeClr val="tx1"/>
              </a:solidFill>
              <a:latin typeface="+mn-lt"/>
              <a:ea typeface="+mn-ea"/>
              <a:cs typeface="+mn-cs"/>
            </a:endParaRPr>
          </a:p>
          <a:p>
            <a:r>
              <a:rPr lang="en-US" sz="1200" b="1" u="none" strike="noStrike" kern="1200" dirty="0" smtClean="0">
                <a:solidFill>
                  <a:schemeClr val="tx1"/>
                </a:solidFill>
                <a:latin typeface="+mn-lt"/>
                <a:ea typeface="+mn-ea"/>
                <a:cs typeface="+mn-cs"/>
              </a:rPr>
              <a:t> </a:t>
            </a:r>
            <a:endParaRPr lang="en-US" sz="1200" u="words" kern="1200" dirty="0" smtClean="0">
              <a:solidFill>
                <a:schemeClr val="tx1"/>
              </a:solidFill>
              <a:latin typeface="+mn-lt"/>
              <a:ea typeface="+mn-ea"/>
              <a:cs typeface="+mn-cs"/>
            </a:endParaRPr>
          </a:p>
          <a:p>
            <a:r>
              <a:rPr lang="en-US" sz="1200" b="1" u="none" strike="noStrike" kern="1200" dirty="0" smtClean="0">
                <a:solidFill>
                  <a:schemeClr val="tx1"/>
                </a:solidFill>
                <a:latin typeface="+mn-lt"/>
                <a:ea typeface="+mn-ea"/>
                <a:cs typeface="+mn-cs"/>
              </a:rPr>
              <a:t> </a:t>
            </a:r>
            <a:endParaRPr lang="en-US" sz="1200" u="words" kern="1200" dirty="0" smtClean="0">
              <a:solidFill>
                <a:schemeClr val="tx1"/>
              </a:solidFill>
              <a:latin typeface="+mn-lt"/>
              <a:ea typeface="+mn-ea"/>
              <a:cs typeface="+mn-cs"/>
            </a:endParaRPr>
          </a:p>
          <a:p>
            <a:r>
              <a:rPr lang="en-US" sz="1200" b="1" u="none" strike="noStrike" kern="1200" dirty="0" smtClean="0">
                <a:solidFill>
                  <a:schemeClr val="tx1"/>
                </a:solidFill>
                <a:latin typeface="+mn-lt"/>
                <a:ea typeface="+mn-ea"/>
                <a:cs typeface="+mn-cs"/>
              </a:rPr>
              <a:t> </a:t>
            </a:r>
            <a:endParaRPr lang="en-US" sz="1200" u="words"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11</a:t>
            </a:fld>
            <a:endParaRPr lang="en-US"/>
          </a:p>
        </p:txBody>
      </p:sp>
    </p:spTree>
    <p:extLst>
      <p:ext uri="{BB962C8B-B14F-4D97-AF65-F5344CB8AC3E}">
        <p14:creationId xmlns:p14="http://schemas.microsoft.com/office/powerpoint/2010/main" val="3128831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There are other ways that</a:t>
            </a:r>
            <a:r>
              <a:rPr lang="en-US" sz="1200" u="none" kern="1200" baseline="0" dirty="0" smtClean="0">
                <a:solidFill>
                  <a:schemeClr val="tx1"/>
                </a:solidFill>
                <a:latin typeface="+mn-lt"/>
                <a:ea typeface="+mn-ea"/>
                <a:cs typeface="+mn-cs"/>
              </a:rPr>
              <a:t> we can define our priority group, however.</a:t>
            </a:r>
          </a:p>
          <a:p>
            <a:r>
              <a:rPr lang="en-US" sz="1200" u="none" kern="1200" baseline="0" dirty="0" smtClean="0">
                <a:solidFill>
                  <a:schemeClr val="tx1"/>
                </a:solidFill>
                <a:latin typeface="+mn-lt"/>
                <a:ea typeface="+mn-ea"/>
                <a:cs typeface="+mn-cs"/>
              </a:rPr>
              <a:t/>
            </a:r>
            <a:br>
              <a:rPr lang="en-US" sz="1200" u="none" kern="1200" baseline="0" dirty="0" smtClean="0">
                <a:solidFill>
                  <a:schemeClr val="tx1"/>
                </a:solidFill>
                <a:latin typeface="+mn-lt"/>
                <a:ea typeface="+mn-ea"/>
                <a:cs typeface="+mn-cs"/>
              </a:rPr>
            </a:br>
            <a:r>
              <a:rPr lang="en-US" sz="1200" u="none" kern="1200" baseline="0" dirty="0" smtClean="0">
                <a:solidFill>
                  <a:schemeClr val="tx1"/>
                </a:solidFill>
                <a:latin typeface="+mn-lt"/>
                <a:ea typeface="+mn-ea"/>
                <a:cs typeface="+mn-cs"/>
              </a:rPr>
              <a:t>These include:</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 Current behaviors and practices</a:t>
            </a:r>
          </a:p>
          <a:p>
            <a:pPr lvl="0"/>
            <a:r>
              <a:rPr lang="en-US" sz="1200" u="none" kern="1200" dirty="0" smtClean="0">
                <a:solidFill>
                  <a:schemeClr val="tx1"/>
                </a:solidFill>
                <a:latin typeface="+mn-lt"/>
                <a:ea typeface="+mn-ea"/>
                <a:cs typeface="+mn-cs"/>
              </a:rPr>
              <a:t>- Groups that want or desire a similar behavior change</a:t>
            </a:r>
          </a:p>
          <a:p>
            <a:pPr lvl="0"/>
            <a:r>
              <a:rPr lang="en-US" sz="1200" u="none" kern="1200" dirty="0" smtClean="0">
                <a:solidFill>
                  <a:schemeClr val="tx1"/>
                </a:solidFill>
                <a:latin typeface="+mn-lt"/>
                <a:ea typeface="+mn-ea"/>
                <a:cs typeface="+mn-cs"/>
              </a:rPr>
              <a:t>- Groups confronting the same barriers to action</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Think about alternative ways to categorize your population</a:t>
            </a:r>
            <a:r>
              <a:rPr lang="en-US" sz="1200" u="none" kern="1200" baseline="0" dirty="0" smtClean="0">
                <a:solidFill>
                  <a:schemeClr val="tx1"/>
                </a:solidFill>
                <a:latin typeface="+mn-lt"/>
                <a:ea typeface="+mn-ea"/>
                <a:cs typeface="+mn-cs"/>
              </a:rPr>
              <a:t> and help us be more specific in our behavior change strategies.</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For example, instead of thinking about mothers of children under the age of five think about mothers who are not washing their hands before feeding their children. </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Alternatively,</a:t>
            </a:r>
            <a:r>
              <a:rPr lang="en-US" sz="1200" u="none" kern="1200" baseline="0" dirty="0" smtClean="0">
                <a:solidFill>
                  <a:schemeClr val="tx1"/>
                </a:solidFill>
                <a:latin typeface="+mn-lt"/>
                <a:ea typeface="+mn-ea"/>
                <a:cs typeface="+mn-cs"/>
              </a:rPr>
              <a:t> we can define our group based on the challenges they face. </a:t>
            </a:r>
            <a:r>
              <a:rPr lang="en-US" sz="1200" u="none" kern="1200" dirty="0" smtClean="0">
                <a:solidFill>
                  <a:schemeClr val="tx1"/>
                </a:solidFill>
                <a:latin typeface="+mn-lt"/>
                <a:ea typeface="+mn-ea"/>
                <a:cs typeface="+mn-cs"/>
              </a:rPr>
              <a:t>Your intervention could target mothers who can’t afford to buy soap for their home as opposed</a:t>
            </a:r>
            <a:r>
              <a:rPr lang="en-US" sz="1200" u="none" kern="1200" baseline="0" dirty="0" smtClean="0">
                <a:solidFill>
                  <a:schemeClr val="tx1"/>
                </a:solidFill>
                <a:latin typeface="+mn-lt"/>
                <a:ea typeface="+mn-ea"/>
                <a:cs typeface="+mn-cs"/>
              </a:rPr>
              <a:t> to all mothers</a:t>
            </a:r>
            <a:r>
              <a:rPr lang="en-US" sz="1200" u="none" kern="1200" dirty="0" smtClean="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12</a:t>
            </a:fld>
            <a:endParaRPr lang="en-US"/>
          </a:p>
        </p:txBody>
      </p:sp>
    </p:spTree>
    <p:extLst>
      <p:ext uri="{BB962C8B-B14F-4D97-AF65-F5344CB8AC3E}">
        <p14:creationId xmlns:p14="http://schemas.microsoft.com/office/powerpoint/2010/main" val="2154063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Behaviors are the next component of the BEHAVE framework. This is the action we want the priority</a:t>
            </a:r>
            <a:r>
              <a:rPr lang="en-US" sz="1200" u="none" kern="1200" baseline="0" dirty="0" smtClean="0">
                <a:solidFill>
                  <a:schemeClr val="tx1"/>
                </a:solidFill>
                <a:latin typeface="+mn-lt"/>
                <a:ea typeface="+mn-ea"/>
                <a:cs typeface="+mn-cs"/>
              </a:rPr>
              <a:t> group to do. </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We often think broadly about behaviors. The BEHAVE framework outlines key factors about behaviors that help us understand how to define our behaviors in a more concrete manner.</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Behaviors should be:</a:t>
            </a:r>
          </a:p>
          <a:p>
            <a:pPr marL="171450" indent="-171450">
              <a:buFontTx/>
              <a:buChar char="-"/>
            </a:pPr>
            <a:r>
              <a:rPr lang="en-US" sz="1200" u="none" kern="1200" baseline="0" dirty="0" smtClean="0">
                <a:solidFill>
                  <a:schemeClr val="tx1"/>
                </a:solidFill>
                <a:latin typeface="+mn-lt"/>
                <a:ea typeface="+mn-ea"/>
                <a:cs typeface="+mn-cs"/>
              </a:rPr>
              <a:t>Actions, not knowledge or ideas.</a:t>
            </a:r>
          </a:p>
          <a:p>
            <a:pPr marL="171450" indent="-171450">
              <a:buFontTx/>
              <a:buChar char="-"/>
            </a:pPr>
            <a:r>
              <a:rPr lang="en-US" sz="1200" u="none" kern="1200" baseline="0" dirty="0" smtClean="0">
                <a:solidFill>
                  <a:schemeClr val="tx1"/>
                </a:solidFill>
                <a:latin typeface="+mn-lt"/>
                <a:ea typeface="+mn-ea"/>
                <a:cs typeface="+mn-cs"/>
              </a:rPr>
              <a:t>Observable to both the person practicing the behavior and an outsider</a:t>
            </a:r>
            <a:endParaRPr lang="en-US" sz="1200" u="none" kern="1200" baseline="0" dirty="0">
              <a:solidFill>
                <a:schemeClr val="tx1"/>
              </a:solidFill>
              <a:latin typeface="+mn-lt"/>
              <a:ea typeface="+mn-ea"/>
              <a:cs typeface="+mn-cs"/>
            </a:endParaRPr>
          </a:p>
          <a:p>
            <a:pPr marL="171450" indent="-171450">
              <a:buFontTx/>
              <a:buChar char="-"/>
            </a:pPr>
            <a:r>
              <a:rPr lang="en-US" sz="1200" u="none" kern="1200" baseline="0" dirty="0" smtClean="0">
                <a:solidFill>
                  <a:schemeClr val="tx1"/>
                </a:solidFill>
                <a:latin typeface="+mn-lt"/>
                <a:ea typeface="+mn-ea"/>
                <a:cs typeface="+mn-cs"/>
              </a:rPr>
              <a:t>Specific in terms of the times it should be completed, the place it should be completed, the duration, and the frequency of the behavior.</a:t>
            </a:r>
          </a:p>
          <a:p>
            <a:pPr marL="171450" indent="-171450">
              <a:buFontTx/>
              <a:buChar char="-"/>
            </a:pPr>
            <a:r>
              <a:rPr lang="en-US" sz="1200" u="none" kern="1200" baseline="0" dirty="0" smtClean="0">
                <a:solidFill>
                  <a:schemeClr val="tx1"/>
                </a:solidFill>
                <a:latin typeface="+mn-lt"/>
                <a:ea typeface="+mn-ea"/>
                <a:cs typeface="+mn-cs"/>
              </a:rPr>
              <a:t>Behaviors should be measureable and quantifiable</a:t>
            </a:r>
          </a:p>
          <a:p>
            <a:pPr marL="171450" indent="-171450">
              <a:buFontTx/>
              <a:buChar char="-"/>
            </a:pPr>
            <a:r>
              <a:rPr lang="en-US" sz="1200" u="none" kern="1200" baseline="0" dirty="0" smtClean="0">
                <a:solidFill>
                  <a:schemeClr val="tx1"/>
                </a:solidFill>
                <a:latin typeface="+mn-lt"/>
                <a:ea typeface="+mn-ea"/>
                <a:cs typeface="+mn-cs"/>
              </a:rPr>
              <a:t>Behaviors should be a feasible action for the priority group.</a:t>
            </a: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13</a:t>
            </a:fld>
            <a:endParaRPr lang="en-US"/>
          </a:p>
        </p:txBody>
      </p:sp>
    </p:spTree>
    <p:extLst>
      <p:ext uri="{BB962C8B-B14F-4D97-AF65-F5344CB8AC3E}">
        <p14:creationId xmlns:p14="http://schemas.microsoft.com/office/powerpoint/2010/main" val="2104945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How well do the following meet those criteria?</a:t>
            </a:r>
          </a:p>
          <a:p>
            <a:r>
              <a:rPr lang="en-US" sz="1200" u="none" kern="1200" dirty="0" smtClean="0">
                <a:solidFill>
                  <a:schemeClr val="tx1"/>
                </a:solidFill>
                <a:latin typeface="+mn-lt"/>
                <a:ea typeface="+mn-ea"/>
                <a:cs typeface="+mn-cs"/>
              </a:rPr>
              <a:t>What is wrong with these below? Are these “behaviors”?</a:t>
            </a:r>
          </a:p>
          <a:p>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“Know the key times to wash hands with soap”  </a:t>
            </a:r>
          </a:p>
          <a:p>
            <a:pPr lvl="0"/>
            <a:r>
              <a:rPr lang="en-US" sz="1200" u="none" kern="1200" dirty="0" smtClean="0">
                <a:solidFill>
                  <a:schemeClr val="tx1"/>
                </a:solidFill>
                <a:latin typeface="+mn-lt"/>
                <a:ea typeface="+mn-ea"/>
                <a:cs typeface="+mn-cs"/>
              </a:rPr>
              <a:t>- This is not an action and it’s not observable</a:t>
            </a: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“Understand the link between health and disease”</a:t>
            </a:r>
          </a:p>
          <a:p>
            <a:pPr lvl="0"/>
            <a:r>
              <a:rPr lang="en-US" sz="1200" u="none" kern="1200" dirty="0" smtClean="0">
                <a:solidFill>
                  <a:schemeClr val="tx1"/>
                </a:solidFill>
                <a:latin typeface="+mn-lt"/>
                <a:ea typeface="+mn-ea"/>
                <a:cs typeface="+mn-cs"/>
              </a:rPr>
              <a:t>-</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This one is not an action and it’s not observable</a:t>
            </a: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“Wash hands with soap”</a:t>
            </a:r>
          </a:p>
          <a:p>
            <a:pPr lvl="0"/>
            <a:r>
              <a:rPr lang="en-US" sz="1200" u="none" kern="1200" dirty="0" smtClean="0">
                <a:solidFill>
                  <a:schemeClr val="tx1"/>
                </a:solidFill>
                <a:latin typeface="+mn-lt"/>
                <a:ea typeface="+mn-ea"/>
                <a:cs typeface="+mn-cs"/>
              </a:rPr>
              <a:t>-</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This is not specific (time, place, duration or frequency) it’s too vague</a:t>
            </a:r>
          </a:p>
          <a:p>
            <a:r>
              <a:rPr lang="en-US" sz="1200" u="none" strike="noStrike" kern="1200" dirty="0" smtClean="0">
                <a:solidFill>
                  <a:schemeClr val="tx1"/>
                </a:solidFill>
                <a:latin typeface="+mn-lt"/>
                <a:ea typeface="+mn-ea"/>
                <a:cs typeface="+mn-cs"/>
              </a:rPr>
              <a:t>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14</a:t>
            </a:fld>
            <a:endParaRPr lang="en-US"/>
          </a:p>
        </p:txBody>
      </p:sp>
    </p:spTree>
    <p:extLst>
      <p:ext uri="{BB962C8B-B14F-4D97-AF65-F5344CB8AC3E}">
        <p14:creationId xmlns:p14="http://schemas.microsoft.com/office/powerpoint/2010/main" val="122503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Better formulations: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Wash hands with soap following latrine use</a:t>
            </a:r>
          </a:p>
          <a:p>
            <a:pPr lvl="0"/>
            <a:r>
              <a:rPr lang="en-US" sz="1200" u="none" kern="1200" dirty="0" smtClean="0">
                <a:solidFill>
                  <a:schemeClr val="tx1"/>
                </a:solidFill>
                <a:latin typeface="+mn-lt"/>
                <a:ea typeface="+mn-ea"/>
                <a:cs typeface="+mn-cs"/>
              </a:rPr>
              <a:t>Clean hands properly before food preparation or before feeding a child</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These are both more specific. Making our behaviors more</a:t>
            </a:r>
            <a:r>
              <a:rPr lang="en-US" sz="1200" u="none" kern="1200" baseline="0" dirty="0" smtClean="0">
                <a:solidFill>
                  <a:schemeClr val="tx1"/>
                </a:solidFill>
                <a:latin typeface="+mn-lt"/>
                <a:ea typeface="+mn-ea"/>
                <a:cs typeface="+mn-cs"/>
              </a:rPr>
              <a:t> specific</a:t>
            </a:r>
            <a:r>
              <a:rPr lang="en-US" sz="1200" u="none" kern="1200" dirty="0" smtClean="0">
                <a:solidFill>
                  <a:schemeClr val="tx1"/>
                </a:solidFill>
                <a:latin typeface="+mn-lt"/>
                <a:ea typeface="+mn-ea"/>
                <a:cs typeface="+mn-cs"/>
              </a:rPr>
              <a:t> helps us creates better targets and it makes it easier to focus our efforts.</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If</a:t>
            </a:r>
            <a:r>
              <a:rPr lang="en-US" sz="1200" u="none" kern="1200" baseline="0" dirty="0" smtClean="0">
                <a:solidFill>
                  <a:schemeClr val="tx1"/>
                </a:solidFill>
                <a:latin typeface="+mn-lt"/>
                <a:ea typeface="+mn-ea"/>
                <a:cs typeface="+mn-cs"/>
              </a:rPr>
              <a:t> someone says wash your hands after you go to the bathroom it’s easier to achieve this behavior instead of someone saying wash your hands with soap. </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The behavior becomes more feasible when it’s specific.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15</a:t>
            </a:fld>
            <a:endParaRPr lang="en-US"/>
          </a:p>
        </p:txBody>
      </p:sp>
    </p:spTree>
    <p:extLst>
      <p:ext uri="{BB962C8B-B14F-4D97-AF65-F5344CB8AC3E}">
        <p14:creationId xmlns:p14="http://schemas.microsoft.com/office/powerpoint/2010/main" val="1901084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none" kern="1200" dirty="0" smtClean="0">
                <a:solidFill>
                  <a:schemeClr val="tx1"/>
                </a:solidFill>
                <a:latin typeface="+mn-lt"/>
                <a:ea typeface="+mn-ea"/>
                <a:cs typeface="+mn-cs"/>
              </a:rPr>
              <a:t>Another reason to be specific with our behaviors: There can be different determinants associated with different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events.</a:t>
            </a:r>
            <a:r>
              <a:rPr lang="en-US" sz="1200" u="none" kern="1200" baseline="0" dirty="0" smtClean="0">
                <a:solidFill>
                  <a:schemeClr val="tx1"/>
                </a:solidFill>
                <a:latin typeface="+mn-lt"/>
                <a:ea typeface="+mn-ea"/>
                <a:cs typeface="+mn-cs"/>
              </a:rPr>
              <a:t> </a:t>
            </a:r>
          </a:p>
          <a:p>
            <a:pPr lvl="0"/>
            <a:endParaRPr lang="en-US" sz="1200" u="none" kern="1200" baseline="0" dirty="0" smtClean="0">
              <a:solidFill>
                <a:schemeClr val="tx1"/>
              </a:solidFill>
              <a:latin typeface="+mn-lt"/>
              <a:ea typeface="+mn-ea"/>
              <a:cs typeface="+mn-cs"/>
            </a:endParaRPr>
          </a:p>
          <a:p>
            <a:pPr lvl="0"/>
            <a:r>
              <a:rPr lang="en-US" sz="1200" u="none" kern="1200" baseline="0" dirty="0" smtClean="0">
                <a:solidFill>
                  <a:schemeClr val="tx1"/>
                </a:solidFill>
                <a:latin typeface="+mn-lt"/>
                <a:ea typeface="+mn-ea"/>
                <a:cs typeface="+mn-cs"/>
              </a:rPr>
              <a:t>For example: </a:t>
            </a:r>
          </a:p>
          <a:p>
            <a:pPr lvl="0"/>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Washing hands after using a latrine or bathroom.</a:t>
            </a:r>
          </a:p>
          <a:p>
            <a:pPr lvl="2"/>
            <a:r>
              <a:rPr lang="en-US" sz="1200" u="none" kern="1200" dirty="0" smtClean="0">
                <a:solidFill>
                  <a:schemeClr val="tx1"/>
                </a:solidFill>
                <a:latin typeface="+mn-lt"/>
                <a:ea typeface="+mn-ea"/>
                <a:cs typeface="+mn-cs"/>
              </a:rPr>
              <a:t>Might be closer to a sink depending on the facility, may be specific cues associated with smell and location. </a:t>
            </a:r>
          </a:p>
          <a:p>
            <a:pPr lvl="1"/>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Washing hands before feeding a child</a:t>
            </a:r>
          </a:p>
          <a:p>
            <a:pPr lvl="2"/>
            <a:r>
              <a:rPr lang="en-US" sz="1200" u="none" kern="1200" dirty="0" smtClean="0">
                <a:solidFill>
                  <a:schemeClr val="tx1"/>
                </a:solidFill>
                <a:latin typeface="+mn-lt"/>
                <a:ea typeface="+mn-ea"/>
                <a:cs typeface="+mn-cs"/>
              </a:rPr>
              <a:t>This might meant that you are in the middle of food preparation and have a hungry child around you. This may change the extent to which you can or cannot take the time to wash hands.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Being specific about the event allows us to be more specific and targeted in our behavior change strategy</a:t>
            </a:r>
            <a:r>
              <a:rPr lang="en-US" u="none" dirty="0" smtClean="0"/>
              <a:t> </a:t>
            </a:r>
            <a:endParaRPr lang="en-US" u="none" dirty="0"/>
          </a:p>
        </p:txBody>
      </p:sp>
      <p:sp>
        <p:nvSpPr>
          <p:cNvPr id="4" name="Slide Number Placeholder 3"/>
          <p:cNvSpPr>
            <a:spLocks noGrp="1"/>
          </p:cNvSpPr>
          <p:nvPr>
            <p:ph type="sldNum" sz="quarter" idx="10"/>
          </p:nvPr>
        </p:nvSpPr>
        <p:spPr/>
        <p:txBody>
          <a:bodyPr/>
          <a:lstStyle/>
          <a:p>
            <a:fld id="{B98FEC81-807F-8B46-A086-C9AA4ACD546D}" type="slidenum">
              <a:rPr lang="en-US" smtClean="0">
                <a:solidFill>
                  <a:prstClr val="black"/>
                </a:solidFill>
                <a:latin typeface="Calibri"/>
              </a:rPr>
              <a:pPr/>
              <a:t>16</a:t>
            </a:fld>
            <a:endParaRPr lang="en-US">
              <a:solidFill>
                <a:prstClr val="black"/>
              </a:solidFill>
              <a:latin typeface="Calibri"/>
            </a:endParaRPr>
          </a:p>
        </p:txBody>
      </p:sp>
    </p:spTree>
    <p:extLst>
      <p:ext uri="{BB962C8B-B14F-4D97-AF65-F5344CB8AC3E}">
        <p14:creationId xmlns:p14="http://schemas.microsoft.com/office/powerpoint/2010/main" val="10113324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b="0" i="0" u="none" kern="1200" dirty="0" smtClean="0">
                <a:solidFill>
                  <a:schemeClr val="tx1"/>
                </a:solidFill>
                <a:latin typeface="+mn-lt"/>
                <a:ea typeface="+mn-ea"/>
                <a:cs typeface="+mn-cs"/>
              </a:rPr>
              <a:t>Key factors</a:t>
            </a:r>
            <a:r>
              <a:rPr lang="en-US" sz="1200" b="0" i="0" u="none" kern="1200" baseline="0" dirty="0" smtClean="0">
                <a:solidFill>
                  <a:schemeClr val="tx1"/>
                </a:solidFill>
                <a:latin typeface="+mn-lt"/>
                <a:ea typeface="+mn-ea"/>
                <a:cs typeface="+mn-cs"/>
              </a:rPr>
              <a:t> refer to the </a:t>
            </a:r>
            <a:r>
              <a:rPr lang="en-US" sz="1200" b="0" i="0" u="none" kern="1200" dirty="0" smtClean="0">
                <a:solidFill>
                  <a:schemeClr val="tx1"/>
                </a:solidFill>
                <a:latin typeface="+mn-lt"/>
                <a:ea typeface="+mn-ea"/>
                <a:cs typeface="+mn-cs"/>
              </a:rPr>
              <a:t>specific motivator that influences our priority group to complete</a:t>
            </a:r>
            <a:r>
              <a:rPr lang="en-US" sz="1200" b="0" i="0" u="none" kern="1200" baseline="0" dirty="0" smtClean="0">
                <a:solidFill>
                  <a:schemeClr val="tx1"/>
                </a:solidFill>
                <a:latin typeface="+mn-lt"/>
                <a:ea typeface="+mn-ea"/>
                <a:cs typeface="+mn-cs"/>
              </a:rPr>
              <a:t> our behavior of interest.</a:t>
            </a:r>
          </a:p>
          <a:p>
            <a:pPr lvl="0"/>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Last time we discussed a large number of potential factors:</a:t>
            </a:r>
            <a:r>
              <a:rPr lang="en-US" sz="1200" b="0" i="0" u="none" kern="1200" baseline="0" dirty="0" smtClean="0">
                <a:solidFill>
                  <a:schemeClr val="tx1"/>
                </a:solidFill>
                <a:latin typeface="+mn-lt"/>
                <a:ea typeface="+mn-ea"/>
                <a:cs typeface="+mn-cs"/>
              </a:rPr>
              <a:t> Environmental factors including social environment, the physical environment, and the biological environment. We also discussed specific cognitive factors – factors that occur in the brain. These included motivations, planning, and habits.</a:t>
            </a:r>
            <a:endParaRPr lang="en-US" sz="1200" b="0" i="0" u="non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How can we identify the key factors for our particular population of interest?</a:t>
            </a:r>
          </a:p>
          <a:p>
            <a:r>
              <a:rPr lang="en-US" sz="1200" b="0" i="0" u="none" strike="noStrike" kern="1200" dirty="0" smtClean="0">
                <a:solidFill>
                  <a:schemeClr val="tx1"/>
                </a:solidFill>
                <a:latin typeface="+mn-lt"/>
                <a:ea typeface="+mn-ea"/>
                <a:cs typeface="+mn-cs"/>
              </a:rPr>
              <a:t> </a:t>
            </a:r>
            <a:endParaRPr lang="en-US" sz="1200" b="0" i="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17</a:t>
            </a:fld>
            <a:endParaRPr lang="en-US"/>
          </a:p>
        </p:txBody>
      </p:sp>
    </p:spTree>
    <p:extLst>
      <p:ext uri="{BB962C8B-B14F-4D97-AF65-F5344CB8AC3E}">
        <p14:creationId xmlns:p14="http://schemas.microsoft.com/office/powerpoint/2010/main" val="4285455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Approaches to identify key factors: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marL="228600" indent="-228600">
              <a:buAutoNum type="arabicPeriod"/>
            </a:pPr>
            <a:r>
              <a:rPr lang="en-US" sz="1200" u="none" kern="1200" dirty="0" smtClean="0">
                <a:solidFill>
                  <a:schemeClr val="tx1"/>
                </a:solidFill>
                <a:latin typeface="+mn-lt"/>
                <a:ea typeface="+mn-ea"/>
                <a:cs typeface="+mn-cs"/>
              </a:rPr>
              <a:t>Analyze barriers and benefits</a:t>
            </a:r>
          </a:p>
          <a:p>
            <a:pPr marL="685800" lvl="1" indent="-228600">
              <a:buAutoNum type="arabicPeriod"/>
            </a:pPr>
            <a:r>
              <a:rPr lang="en-US" sz="1200" u="none" kern="1200" dirty="0" smtClean="0">
                <a:solidFill>
                  <a:schemeClr val="tx1"/>
                </a:solidFill>
                <a:latin typeface="+mn-lt"/>
                <a:ea typeface="+mn-ea"/>
                <a:cs typeface="+mn-cs"/>
              </a:rPr>
              <a:t>Understand</a:t>
            </a:r>
            <a:r>
              <a:rPr lang="en-US" sz="1200" u="none" kern="1200" baseline="0" dirty="0" smtClean="0">
                <a:solidFill>
                  <a:schemeClr val="tx1"/>
                </a:solidFill>
                <a:latin typeface="+mn-lt"/>
                <a:ea typeface="+mn-ea"/>
                <a:cs typeface="+mn-cs"/>
              </a:rPr>
              <a:t> from the perspective of the priority group what are the barriers and benefits to doing the behavior. </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2. Compare Doers and Non-Doers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Being specific about the target population and the event is key!</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b="1" u="words" kern="1200" dirty="0" smtClean="0">
                <a:solidFill>
                  <a:schemeClr val="tx1"/>
                </a:solidFill>
                <a:latin typeface="+mn-lt"/>
                <a:ea typeface="+mn-ea"/>
                <a:cs typeface="+mn-cs"/>
              </a:rPr>
              <a:t/>
            </a:r>
            <a:br>
              <a:rPr lang="en-US" sz="1200" b="1" u="words"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18</a:t>
            </a:fld>
            <a:endParaRPr lang="en-US"/>
          </a:p>
        </p:txBody>
      </p:sp>
    </p:spTree>
    <p:extLst>
      <p:ext uri="{BB962C8B-B14F-4D97-AF65-F5344CB8AC3E}">
        <p14:creationId xmlns:p14="http://schemas.microsoft.com/office/powerpoint/2010/main" val="3663687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There are many different ways we can identify these factors according to the BEHAVE framework but going into depth is beyond the scope of this mini-course. </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Data used to identify key factors:</a:t>
            </a:r>
          </a:p>
          <a:p>
            <a:pPr lvl="0"/>
            <a:r>
              <a:rPr lang="en-US" sz="1200" u="none" kern="1200" dirty="0" smtClean="0">
                <a:solidFill>
                  <a:schemeClr val="tx1"/>
                </a:solidFill>
                <a:latin typeface="+mn-lt"/>
                <a:ea typeface="+mn-ea"/>
                <a:cs typeface="+mn-cs"/>
              </a:rPr>
              <a:t>Qualitative approaches</a:t>
            </a:r>
          </a:p>
          <a:p>
            <a:pPr lvl="1"/>
            <a:r>
              <a:rPr lang="en-US" sz="1200" u="none" kern="1200" dirty="0" smtClean="0">
                <a:solidFill>
                  <a:schemeClr val="tx1"/>
                </a:solidFill>
                <a:latin typeface="+mn-lt"/>
                <a:ea typeface="+mn-ea"/>
                <a:cs typeface="+mn-cs"/>
              </a:rPr>
              <a:t>In-depth interviews with target population</a:t>
            </a:r>
          </a:p>
          <a:p>
            <a:pPr lvl="1"/>
            <a:r>
              <a:rPr lang="en-US" sz="1200" u="none" kern="1200" dirty="0" smtClean="0">
                <a:solidFill>
                  <a:schemeClr val="tx1"/>
                </a:solidFill>
                <a:latin typeface="+mn-lt"/>
                <a:ea typeface="+mn-ea"/>
                <a:cs typeface="+mn-cs"/>
              </a:rPr>
              <a:t>Focus group discussions</a:t>
            </a:r>
          </a:p>
          <a:p>
            <a:pPr lvl="1"/>
            <a:r>
              <a:rPr lang="en-US" sz="1200" u="none" kern="1200" dirty="0" smtClean="0">
                <a:solidFill>
                  <a:schemeClr val="tx1"/>
                </a:solidFill>
                <a:latin typeface="+mn-lt"/>
                <a:ea typeface="+mn-ea"/>
                <a:cs typeface="+mn-cs"/>
              </a:rPr>
              <a:t>Key informant interviews-with key leaders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Quantitative approaches</a:t>
            </a:r>
          </a:p>
          <a:p>
            <a:pPr lvl="1"/>
            <a:r>
              <a:rPr lang="en-US" sz="1200" u="none" kern="1200" dirty="0" smtClean="0">
                <a:solidFill>
                  <a:schemeClr val="tx1"/>
                </a:solidFill>
                <a:latin typeface="+mn-lt"/>
                <a:ea typeface="+mn-ea"/>
                <a:cs typeface="+mn-cs"/>
              </a:rPr>
              <a:t>Direct observation of people in the home</a:t>
            </a:r>
          </a:p>
          <a:p>
            <a:pPr lvl="1"/>
            <a:r>
              <a:rPr lang="en-US" sz="1200" u="none" kern="1200" dirty="0" smtClean="0">
                <a:solidFill>
                  <a:schemeClr val="tx1"/>
                </a:solidFill>
                <a:latin typeface="+mn-lt"/>
                <a:ea typeface="+mn-ea"/>
                <a:cs typeface="+mn-cs"/>
              </a:rPr>
              <a:t>Survey of intended target population</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19</a:t>
            </a:fld>
            <a:endParaRPr lang="en-US"/>
          </a:p>
        </p:txBody>
      </p:sp>
    </p:spTree>
    <p:extLst>
      <p:ext uri="{BB962C8B-B14F-4D97-AF65-F5344CB8AC3E}">
        <p14:creationId xmlns:p14="http://schemas.microsoft.com/office/powerpoint/2010/main" val="3305575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3.Developing a behavior change strategy</a:t>
            </a:r>
          </a:p>
          <a:p>
            <a:r>
              <a:rPr lang="en-US" sz="1200" u="none" kern="1200" dirty="0" smtClean="0">
                <a:solidFill>
                  <a:schemeClr val="tx1"/>
                </a:solidFill>
                <a:latin typeface="+mn-lt"/>
                <a:ea typeface="+mn-ea"/>
                <a:cs typeface="+mn-cs"/>
              </a:rPr>
              <a:t>4.Planning a HW program</a:t>
            </a:r>
          </a:p>
          <a:p>
            <a:r>
              <a:rPr lang="en-US" sz="1200" u="none" kern="1200" dirty="0" smtClean="0">
                <a:solidFill>
                  <a:schemeClr val="tx1"/>
                </a:solidFill>
                <a:latin typeface="+mn-lt"/>
                <a:ea typeface="+mn-ea"/>
                <a:cs typeface="+mn-cs"/>
              </a:rPr>
              <a:t>From buy-in to concept and execution </a:t>
            </a:r>
          </a:p>
          <a:p>
            <a:r>
              <a:rPr lang="en-US" sz="1200" u="none" kern="1200" dirty="0" smtClean="0">
                <a:solidFill>
                  <a:schemeClr val="tx1"/>
                </a:solidFill>
                <a:latin typeface="+mn-lt"/>
                <a:ea typeface="+mn-ea"/>
                <a:cs typeface="+mn-cs"/>
              </a:rPr>
              <a:t>5.Monitoring and evaluation of a HW program</a:t>
            </a:r>
          </a:p>
          <a:p>
            <a:r>
              <a:rPr lang="en-US" sz="1200" u="none" kern="1200" dirty="0" smtClean="0">
                <a:solidFill>
                  <a:schemeClr val="tx1"/>
                </a:solidFill>
                <a:latin typeface="+mn-lt"/>
                <a:ea typeface="+mn-ea"/>
                <a:cs typeface="+mn-cs"/>
              </a:rPr>
              <a:t>Ensure program sustainability and learning</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In this module we will cover the parts highlighted in blue.</a:t>
            </a:r>
          </a:p>
          <a:p>
            <a:r>
              <a:rPr lang="en-US" sz="1200" u="none" strike="noStrike" kern="1200" dirty="0" smtClean="0">
                <a:solidFill>
                  <a:schemeClr val="tx1"/>
                </a:solidFill>
                <a:latin typeface="+mn-lt"/>
                <a:ea typeface="+mn-ea"/>
                <a:cs typeface="+mn-cs"/>
              </a:rPr>
              <a:t> </a:t>
            </a:r>
            <a:endParaRPr lang="en-US" sz="1200" u="words"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a:t>
            </a:fld>
            <a:endParaRPr lang="en-US"/>
          </a:p>
        </p:txBody>
      </p:sp>
    </p:spTree>
    <p:extLst>
      <p:ext uri="{BB962C8B-B14F-4D97-AF65-F5344CB8AC3E}">
        <p14:creationId xmlns:p14="http://schemas.microsoft.com/office/powerpoint/2010/main" val="30682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Benefits: Things that people want</a:t>
            </a:r>
          </a:p>
          <a:p>
            <a:r>
              <a:rPr lang="en-US" sz="1200" u="none" kern="1200" dirty="0" smtClean="0">
                <a:solidFill>
                  <a:schemeClr val="tx1"/>
                </a:solidFill>
                <a:latin typeface="+mn-lt"/>
                <a:ea typeface="+mn-ea"/>
                <a:cs typeface="+mn-cs"/>
              </a:rPr>
              <a:t>–What are some of the potential BENEFITS of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with soap before feeding a child?</a:t>
            </a:r>
          </a:p>
          <a:p>
            <a:r>
              <a:rPr lang="en-US" sz="1200" u="none" kern="1200" dirty="0" smtClean="0">
                <a:solidFill>
                  <a:schemeClr val="tx1"/>
                </a:solidFill>
                <a:latin typeface="+mn-lt"/>
                <a:ea typeface="+mn-ea"/>
                <a:cs typeface="+mn-cs"/>
              </a:rPr>
              <a:t>	This could be beyond just preventing disease. It could be that completing the behavior makes a person feel like a good mother or lets other people know she</a:t>
            </a:r>
            <a:r>
              <a:rPr lang="en-US" sz="1200" u="none" kern="1200" baseline="0" dirty="0" smtClean="0">
                <a:solidFill>
                  <a:schemeClr val="tx1"/>
                </a:solidFill>
                <a:latin typeface="+mn-lt"/>
                <a:ea typeface="+mn-ea"/>
                <a:cs typeface="+mn-cs"/>
              </a:rPr>
              <a:t> is </a:t>
            </a:r>
            <a:r>
              <a:rPr lang="en-US" sz="1200" u="none" kern="1200" dirty="0" smtClean="0">
                <a:solidFill>
                  <a:schemeClr val="tx1"/>
                </a:solidFill>
                <a:latin typeface="+mn-lt"/>
                <a:ea typeface="+mn-ea"/>
                <a:cs typeface="+mn-cs"/>
              </a:rPr>
              <a:t>a good mother.</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Barriers: Perceived obstacles or deterrent to taking the action.</a:t>
            </a:r>
          </a:p>
          <a:p>
            <a:r>
              <a:rPr lang="en-US" sz="1200" u="none" kern="1200" dirty="0" smtClean="0">
                <a:solidFill>
                  <a:schemeClr val="tx1"/>
                </a:solidFill>
                <a:latin typeface="+mn-lt"/>
                <a:ea typeface="+mn-ea"/>
                <a:cs typeface="+mn-cs"/>
              </a:rPr>
              <a:t>-</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What are some of the potential BARRIERS to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with soap before feeding a child?</a:t>
            </a:r>
          </a:p>
          <a:p>
            <a:r>
              <a:rPr lang="en-US" sz="1200" u="none" kern="1200" dirty="0" smtClean="0">
                <a:solidFill>
                  <a:schemeClr val="tx1"/>
                </a:solidFill>
                <a:latin typeface="+mn-lt"/>
                <a:ea typeface="+mn-ea"/>
                <a:cs typeface="+mn-cs"/>
              </a:rPr>
              <a:t>	Some potential barriers: </a:t>
            </a:r>
          </a:p>
          <a:p>
            <a:r>
              <a:rPr lang="en-US" sz="1200" u="none" kern="1200" dirty="0" smtClean="0">
                <a:solidFill>
                  <a:schemeClr val="tx1"/>
                </a:solidFill>
                <a:latin typeface="+mn-lt"/>
                <a:ea typeface="+mn-ea"/>
                <a:cs typeface="+mn-cs"/>
              </a:rPr>
              <a:t>		Lack of water or soap </a:t>
            </a:r>
          </a:p>
          <a:p>
            <a:r>
              <a:rPr lang="en-US" sz="1200" u="none" kern="1200" dirty="0" smtClean="0">
                <a:solidFill>
                  <a:schemeClr val="tx1"/>
                </a:solidFill>
                <a:latin typeface="+mn-lt"/>
                <a:ea typeface="+mn-ea"/>
                <a:cs typeface="+mn-cs"/>
              </a:rPr>
              <a:t>		No facilities </a:t>
            </a:r>
          </a:p>
          <a:p>
            <a:r>
              <a:rPr lang="en-US" sz="1200" u="none" kern="1200" dirty="0" smtClean="0">
                <a:solidFill>
                  <a:schemeClr val="tx1"/>
                </a:solidFill>
                <a:latin typeface="+mn-lt"/>
                <a:ea typeface="+mn-ea"/>
                <a:cs typeface="+mn-cs"/>
              </a:rPr>
              <a:t>		Lack of knowledge </a:t>
            </a:r>
          </a:p>
          <a:p>
            <a:r>
              <a:rPr lang="en-US" sz="1200" u="none" kern="1200" dirty="0" smtClean="0">
                <a:solidFill>
                  <a:schemeClr val="tx1"/>
                </a:solidFill>
                <a:latin typeface="+mn-lt"/>
                <a:ea typeface="+mn-ea"/>
                <a:cs typeface="+mn-cs"/>
              </a:rPr>
              <a:t>		Not a habit </a:t>
            </a:r>
          </a:p>
          <a:p>
            <a:r>
              <a:rPr lang="en-US" sz="1200" u="none" kern="1200" dirty="0" smtClean="0">
                <a:solidFill>
                  <a:schemeClr val="tx1"/>
                </a:solidFill>
                <a:latin typeface="+mn-lt"/>
                <a:ea typeface="+mn-ea"/>
                <a:cs typeface="+mn-cs"/>
              </a:rPr>
              <a:t>		Not a social norm</a:t>
            </a:r>
          </a:p>
          <a:p>
            <a:r>
              <a:rPr lang="en-US" sz="1200" u="none" kern="1200" dirty="0" smtClean="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20</a:t>
            </a:fld>
            <a:endParaRPr lang="en-US"/>
          </a:p>
        </p:txBody>
      </p:sp>
    </p:spTree>
    <p:extLst>
      <p:ext uri="{BB962C8B-B14F-4D97-AF65-F5344CB8AC3E}">
        <p14:creationId xmlns:p14="http://schemas.microsoft.com/office/powerpoint/2010/main" val="1685464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It is easy to focus on BARRIERS to a behavior, particularly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a:t>
            </a:r>
          </a:p>
          <a:p>
            <a:r>
              <a:rPr lang="en-US" sz="1200" u="none" kern="1200" dirty="0" smtClean="0">
                <a:solidFill>
                  <a:schemeClr val="tx1"/>
                </a:solidFill>
                <a:latin typeface="+mn-lt"/>
                <a:ea typeface="+mn-ea"/>
                <a:cs typeface="+mn-cs"/>
              </a:rPr>
              <a:t>–Lack of knowledge, low perceived risk</a:t>
            </a:r>
          </a:p>
          <a:p>
            <a:r>
              <a:rPr lang="en-US" sz="1200" u="none" kern="1200" dirty="0" smtClean="0">
                <a:solidFill>
                  <a:schemeClr val="tx1"/>
                </a:solidFill>
                <a:latin typeface="+mn-lt"/>
                <a:ea typeface="+mn-ea"/>
                <a:cs typeface="+mn-cs"/>
              </a:rPr>
              <a:t>–Lack of water, soap, other resources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BENEFITS can be harder to identify</a:t>
            </a:r>
          </a:p>
          <a:p>
            <a:r>
              <a:rPr lang="en-US" sz="1200" u="none" kern="1200" dirty="0" smtClean="0">
                <a:solidFill>
                  <a:schemeClr val="tx1"/>
                </a:solidFill>
                <a:latin typeface="+mn-lt"/>
                <a:ea typeface="+mn-ea"/>
                <a:cs typeface="+mn-cs"/>
              </a:rPr>
              <a:t>Benefits</a:t>
            </a:r>
            <a:r>
              <a:rPr lang="en-US" sz="1200" u="none" kern="1200" baseline="0" dirty="0" smtClean="0">
                <a:solidFill>
                  <a:schemeClr val="tx1"/>
                </a:solidFill>
                <a:latin typeface="+mn-lt"/>
                <a:ea typeface="+mn-ea"/>
                <a:cs typeface="+mn-cs"/>
              </a:rPr>
              <a:t> are different from knowledge that the behavior is good. For example, feeling clean could be seen as a benefit from washing your hands.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–We can use the information from other researchers to help us identify these benefits</a:t>
            </a:r>
          </a:p>
          <a:p>
            <a:r>
              <a:rPr lang="en-US" sz="1200" u="none" kern="1200" dirty="0" smtClean="0">
                <a:solidFill>
                  <a:schemeClr val="tx1"/>
                </a:solidFill>
                <a:latin typeface="+mn-lt"/>
                <a:ea typeface="+mn-ea"/>
                <a:cs typeface="+mn-cs"/>
              </a:rPr>
              <a:t>–Think about the big pictures goals and ideas that people want</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21</a:t>
            </a:fld>
            <a:endParaRPr lang="en-US"/>
          </a:p>
        </p:txBody>
      </p:sp>
    </p:spTree>
    <p:extLst>
      <p:ext uri="{BB962C8B-B14F-4D97-AF65-F5344CB8AC3E}">
        <p14:creationId xmlns:p14="http://schemas.microsoft.com/office/powerpoint/2010/main" val="13740675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Doer / Non-Doer analysis</a:t>
            </a:r>
            <a:r>
              <a:rPr lang="en-US" sz="1200" u="none" kern="1200" baseline="0" dirty="0" smtClean="0">
                <a:solidFill>
                  <a:schemeClr val="tx1"/>
                </a:solidFill>
                <a:latin typeface="+mn-lt"/>
                <a:ea typeface="+mn-ea"/>
                <a:cs typeface="+mn-cs"/>
              </a:rPr>
              <a:t> is an extension of the benefits and barriers approach.</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In your target population, there are already people who ARE doing the target</a:t>
            </a:r>
            <a:r>
              <a:rPr lang="en-US" sz="1200" u="none" kern="1200" baseline="0" dirty="0" smtClean="0">
                <a:solidFill>
                  <a:schemeClr val="tx1"/>
                </a:solidFill>
                <a:latin typeface="+mn-lt"/>
                <a:ea typeface="+mn-ea"/>
                <a:cs typeface="+mn-cs"/>
              </a:rPr>
              <a:t> behavior. T</a:t>
            </a:r>
            <a:r>
              <a:rPr lang="en-US" sz="1200" u="none" kern="1200" dirty="0" smtClean="0">
                <a:solidFill>
                  <a:schemeClr val="tx1"/>
                </a:solidFill>
                <a:latin typeface="+mn-lt"/>
                <a:ea typeface="+mn-ea"/>
                <a:cs typeface="+mn-cs"/>
              </a:rPr>
              <a:t>hese individuals typically face the same barriers</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as the rest of your target population</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We can define the people who</a:t>
            </a:r>
            <a:r>
              <a:rPr lang="en-US" sz="1200" u="none" kern="1200" baseline="0" dirty="0" smtClean="0">
                <a:solidFill>
                  <a:schemeClr val="tx1"/>
                </a:solidFill>
                <a:latin typeface="+mn-lt"/>
                <a:ea typeface="+mn-ea"/>
                <a:cs typeface="+mn-cs"/>
              </a:rPr>
              <a:t> are completing the behavior as</a:t>
            </a:r>
            <a:r>
              <a:rPr lang="en-US" sz="1200" u="none" kern="1200" dirty="0" smtClean="0">
                <a:solidFill>
                  <a:schemeClr val="tx1"/>
                </a:solidFill>
                <a:latin typeface="+mn-lt"/>
                <a:ea typeface="+mn-ea"/>
                <a:cs typeface="+mn-cs"/>
              </a:rPr>
              <a:t> “Doers” and compare them with “Non-Doers”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Example: If you are looking at mothers in a low-income area; there are mother who are doing the behavior even though they are experiencing the same barriers and complications as the rest of the population. </a:t>
            </a:r>
            <a:r>
              <a:rPr lang="en-US" sz="1200" u="none" strike="noStrike" kern="1200" dirty="0" smtClean="0">
                <a:solidFill>
                  <a:schemeClr val="tx1"/>
                </a:solidFill>
                <a:latin typeface="+mn-lt"/>
                <a:ea typeface="+mn-ea"/>
                <a:cs typeface="+mn-cs"/>
              </a:rPr>
              <a:t>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22</a:t>
            </a:fld>
            <a:endParaRPr lang="en-US"/>
          </a:p>
        </p:txBody>
      </p:sp>
    </p:spTree>
    <p:extLst>
      <p:ext uri="{BB962C8B-B14F-4D97-AF65-F5344CB8AC3E}">
        <p14:creationId xmlns:p14="http://schemas.microsoft.com/office/powerpoint/2010/main" val="1782251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This approach allows</a:t>
            </a:r>
            <a:r>
              <a:rPr lang="en-US" sz="1200" u="none" kern="1200" baseline="0" dirty="0" smtClean="0">
                <a:solidFill>
                  <a:schemeClr val="tx1"/>
                </a:solidFill>
                <a:latin typeface="+mn-lt"/>
                <a:ea typeface="+mn-ea"/>
                <a:cs typeface="+mn-cs"/>
              </a:rPr>
              <a:t> us to </a:t>
            </a:r>
            <a:r>
              <a:rPr lang="en-US" sz="1200" u="none" kern="1200" dirty="0" smtClean="0">
                <a:solidFill>
                  <a:schemeClr val="tx1"/>
                </a:solidFill>
                <a:latin typeface="+mn-lt"/>
                <a:ea typeface="+mn-ea"/>
                <a:cs typeface="+mn-cs"/>
              </a:rPr>
              <a:t>compare Doers and Non-Doers</a:t>
            </a:r>
            <a:r>
              <a:rPr lang="en-US" sz="1200" u="none" kern="1200" baseline="0" dirty="0" smtClean="0">
                <a:solidFill>
                  <a:schemeClr val="tx1"/>
                </a:solidFill>
                <a:latin typeface="+mn-lt"/>
                <a:ea typeface="+mn-ea"/>
                <a:cs typeface="+mn-cs"/>
              </a:rPr>
              <a:t> and</a:t>
            </a:r>
            <a:r>
              <a:rPr lang="en-US" sz="1200" u="none" kern="1200" dirty="0" smtClean="0">
                <a:solidFill>
                  <a:schemeClr val="tx1"/>
                </a:solidFill>
                <a:latin typeface="+mn-lt"/>
                <a:ea typeface="+mn-ea"/>
                <a:cs typeface="+mn-cs"/>
              </a:rPr>
              <a:t> provides a powerful way for understanding the important determinants based on how people ALREADY behave.  For</a:t>
            </a:r>
            <a:r>
              <a:rPr lang="en-US" sz="1200" u="none" kern="1200" baseline="0" dirty="0" smtClean="0">
                <a:solidFill>
                  <a:schemeClr val="tx1"/>
                </a:solidFill>
                <a:latin typeface="+mn-lt"/>
                <a:ea typeface="+mn-ea"/>
                <a:cs typeface="+mn-cs"/>
              </a:rPr>
              <a:t> example, we may find that people who was hands with soap more often all have dedicated locations for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with soap. This would suggest that interventions focused encouraging households to build and maintain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stations may foster positive change.</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The goal is to identify DIFFERENCES between Doers and Non-Doers</a:t>
            </a:r>
          </a:p>
          <a:p>
            <a:pPr lvl="1"/>
            <a:r>
              <a:rPr lang="en-US" sz="1200" u="none" kern="1200" dirty="0" smtClean="0">
                <a:solidFill>
                  <a:schemeClr val="tx1"/>
                </a:solidFill>
                <a:latin typeface="+mn-lt"/>
                <a:ea typeface="+mn-ea"/>
                <a:cs typeface="+mn-cs"/>
              </a:rPr>
              <a:t>Qualitatively</a:t>
            </a:r>
          </a:p>
          <a:p>
            <a:pPr lvl="1"/>
            <a:r>
              <a:rPr lang="en-US" sz="1200" u="none" kern="1200" dirty="0" smtClean="0">
                <a:solidFill>
                  <a:schemeClr val="tx1"/>
                </a:solidFill>
                <a:latin typeface="+mn-lt"/>
                <a:ea typeface="+mn-ea"/>
                <a:cs typeface="+mn-cs"/>
              </a:rPr>
              <a:t>Quantitatively</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23</a:t>
            </a:fld>
            <a:endParaRPr lang="en-US"/>
          </a:p>
        </p:txBody>
      </p:sp>
    </p:spTree>
    <p:extLst>
      <p:ext uri="{BB962C8B-B14F-4D97-AF65-F5344CB8AC3E}">
        <p14:creationId xmlns:p14="http://schemas.microsoft.com/office/powerpoint/2010/main" val="16367087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b="0" i="0" u="none" kern="1200" dirty="0" smtClean="0">
                <a:solidFill>
                  <a:schemeClr val="tx1"/>
                </a:solidFill>
                <a:latin typeface="+mn-lt"/>
                <a:ea typeface="+mn-ea"/>
                <a:cs typeface="+mn-cs"/>
              </a:rPr>
              <a:t>Use simple, known research methods to identify the key determinants of a SPECIFIC behavior in a SPECIFIC population</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Barriers are easy to identify, these are often well</a:t>
            </a:r>
            <a:r>
              <a:rPr lang="en-US" sz="1200" b="0" i="0" u="none" kern="1200" baseline="0" dirty="0" smtClean="0">
                <a:solidFill>
                  <a:schemeClr val="tx1"/>
                </a:solidFill>
                <a:latin typeface="+mn-lt"/>
                <a:ea typeface="+mn-ea"/>
                <a:cs typeface="+mn-cs"/>
              </a:rPr>
              <a:t> known. Pushing our perspective to look at benefits – or benefits perceived from our priority group – can help us identify factors that motivate behaviors in our population.</a:t>
            </a:r>
            <a:endParaRPr lang="en-US" sz="1200" b="0" i="0" u="non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Compare factors between Doers and Non-Doers </a:t>
            </a:r>
            <a:r>
              <a:rPr lang="en-US" sz="1200" b="0" i="0" u="none" kern="1200" baseline="0" dirty="0" smtClean="0">
                <a:solidFill>
                  <a:schemeClr val="tx1"/>
                </a:solidFill>
                <a:latin typeface="+mn-lt"/>
                <a:ea typeface="+mn-ea"/>
                <a:cs typeface="+mn-cs"/>
                <a:sym typeface="Wingdings"/>
              </a:rPr>
              <a:t> and</a:t>
            </a:r>
            <a:r>
              <a:rPr lang="en-US" sz="1200" b="0" i="0" u="none" kern="1200" dirty="0" smtClean="0">
                <a:solidFill>
                  <a:schemeClr val="tx1"/>
                </a:solidFill>
                <a:latin typeface="+mn-lt"/>
                <a:ea typeface="+mn-ea"/>
                <a:cs typeface="+mn-cs"/>
              </a:rPr>
              <a:t> this can help identify the determinants that have the greatest potential to leverage</a:t>
            </a:r>
            <a:r>
              <a:rPr lang="en-US" sz="1200" b="0" i="0" u="none" kern="1200" baseline="0" dirty="0" smtClean="0">
                <a:solidFill>
                  <a:schemeClr val="tx1"/>
                </a:solidFill>
                <a:latin typeface="+mn-lt"/>
                <a:ea typeface="+mn-ea"/>
                <a:cs typeface="+mn-cs"/>
              </a:rPr>
              <a:t> change</a:t>
            </a:r>
            <a:endParaRPr lang="en-US" sz="1200" b="0" i="0" u="non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 </a:t>
            </a:r>
            <a:endParaRPr lang="en-US" sz="1200" b="0" i="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24</a:t>
            </a:fld>
            <a:endParaRPr lang="en-US"/>
          </a:p>
        </p:txBody>
      </p:sp>
    </p:spTree>
    <p:extLst>
      <p:ext uri="{BB962C8B-B14F-4D97-AF65-F5344CB8AC3E}">
        <p14:creationId xmlns:p14="http://schemas.microsoft.com/office/powerpoint/2010/main" val="23780767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b="0" i="0" u="none" kern="1200" dirty="0" smtClean="0">
                <a:solidFill>
                  <a:schemeClr val="tx1"/>
                </a:solidFill>
                <a:latin typeface="+mn-lt"/>
                <a:ea typeface="+mn-ea"/>
                <a:cs typeface="+mn-cs"/>
              </a:rPr>
              <a:t>Activities should directly addressed the “Key Factors” that shape behavior</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Need to consider:</a:t>
            </a:r>
          </a:p>
          <a:p>
            <a:pPr lvl="1"/>
            <a:r>
              <a:rPr lang="en-US" sz="1200" b="0" i="0" u="none" kern="1200" dirty="0" smtClean="0">
                <a:solidFill>
                  <a:schemeClr val="tx1"/>
                </a:solidFill>
                <a:latin typeface="+mn-lt"/>
                <a:ea typeface="+mn-ea"/>
                <a:cs typeface="+mn-cs"/>
              </a:rPr>
              <a:t>The right types of activities</a:t>
            </a:r>
          </a:p>
          <a:p>
            <a:pPr lvl="1"/>
            <a:r>
              <a:rPr lang="en-US" sz="1200" b="0" i="0" u="none" kern="1200" dirty="0" smtClean="0">
                <a:solidFill>
                  <a:schemeClr val="tx1"/>
                </a:solidFill>
                <a:latin typeface="+mn-lt"/>
                <a:ea typeface="+mn-ea"/>
                <a:cs typeface="+mn-cs"/>
              </a:rPr>
              <a:t>The right messages and content for each</a:t>
            </a:r>
          </a:p>
          <a:p>
            <a:pPr lvl="1"/>
            <a:endParaRPr lang="en-US" sz="1200" b="0" i="0" u="none" kern="1200" dirty="0" smtClean="0">
              <a:solidFill>
                <a:schemeClr val="tx1"/>
              </a:solidFill>
              <a:latin typeface="+mn-lt"/>
              <a:ea typeface="+mn-ea"/>
              <a:cs typeface="+mn-cs"/>
            </a:endParaRPr>
          </a:p>
          <a:p>
            <a:pPr lvl="1"/>
            <a:r>
              <a:rPr lang="en-US" sz="1200" b="0" i="0" u="none" kern="1200" dirty="0" smtClean="0">
                <a:solidFill>
                  <a:schemeClr val="tx1"/>
                </a:solidFill>
                <a:latin typeface="+mn-lt"/>
                <a:ea typeface="+mn-ea"/>
                <a:cs typeface="+mn-cs"/>
              </a:rPr>
              <a:t>The</a:t>
            </a:r>
            <a:r>
              <a:rPr lang="en-US" sz="1200" b="0" i="0" u="none" kern="1200" baseline="0" dirty="0" smtClean="0">
                <a:solidFill>
                  <a:schemeClr val="tx1"/>
                </a:solidFill>
                <a:latin typeface="+mn-lt"/>
                <a:ea typeface="+mn-ea"/>
                <a:cs typeface="+mn-cs"/>
              </a:rPr>
              <a:t> activities should address the key factors that determine the behavior in our priority group.</a:t>
            </a:r>
            <a:endParaRPr lang="en-US" sz="1200" b="0" i="0" u="non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r>
              <a:rPr lang="en-US" sz="1200" b="0" i="0" u="none" kern="1200" dirty="0" smtClean="0">
                <a:solidFill>
                  <a:schemeClr val="tx1"/>
                </a:solidFill>
                <a:latin typeface="+mn-lt"/>
                <a:ea typeface="+mn-ea"/>
                <a:cs typeface="+mn-cs"/>
              </a:rPr>
              <a:t/>
            </a:r>
            <a:br>
              <a:rPr lang="en-US" sz="1200" b="0" i="0" u="none" kern="1200" dirty="0" smtClean="0">
                <a:solidFill>
                  <a:schemeClr val="tx1"/>
                </a:solidFill>
                <a:latin typeface="+mn-lt"/>
                <a:ea typeface="+mn-ea"/>
                <a:cs typeface="+mn-cs"/>
              </a:rPr>
            </a:br>
            <a:endParaRPr lang="fr-FR" b="0" i="0" u="none"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25</a:t>
            </a:fld>
            <a:endParaRPr lang="en-US"/>
          </a:p>
        </p:txBody>
      </p:sp>
    </p:spTree>
    <p:extLst>
      <p:ext uri="{BB962C8B-B14F-4D97-AF65-F5344CB8AC3E}">
        <p14:creationId xmlns:p14="http://schemas.microsoft.com/office/powerpoint/2010/main" val="646784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kern="1200" dirty="0" smtClean="0">
                <a:solidFill>
                  <a:schemeClr val="tx1"/>
                </a:solidFill>
                <a:latin typeface="+mn-lt"/>
                <a:ea typeface="+mn-ea"/>
                <a:cs typeface="+mn-cs"/>
              </a:rPr>
              <a:t>For</a:t>
            </a:r>
            <a:r>
              <a:rPr lang="en-US" sz="1200" b="0" i="0" u="none" kern="1200" baseline="0" dirty="0" smtClean="0">
                <a:solidFill>
                  <a:schemeClr val="tx1"/>
                </a:solidFill>
                <a:latin typeface="+mn-lt"/>
                <a:ea typeface="+mn-ea"/>
                <a:cs typeface="+mn-cs"/>
              </a:rPr>
              <a:t> example, our formative research may suggest that norms are an important driver of </a:t>
            </a:r>
            <a:r>
              <a:rPr lang="en-US" sz="1200" b="0" i="0" u="none" kern="1200" baseline="0" dirty="0" err="1" smtClean="0">
                <a:solidFill>
                  <a:schemeClr val="tx1"/>
                </a:solidFill>
                <a:latin typeface="+mn-lt"/>
                <a:ea typeface="+mn-ea"/>
                <a:cs typeface="+mn-cs"/>
              </a:rPr>
              <a:t>handwashing</a:t>
            </a:r>
            <a:r>
              <a:rPr lang="en-US" sz="1200" b="0" i="0" u="none" kern="1200" baseline="0" dirty="0" smtClean="0">
                <a:solidFill>
                  <a:schemeClr val="tx1"/>
                </a:solidFill>
                <a:latin typeface="+mn-lt"/>
                <a:ea typeface="+mn-ea"/>
                <a:cs typeface="+mn-cs"/>
              </a:rPr>
              <a:t> behaviors.</a:t>
            </a:r>
            <a:endParaRPr lang="en-US" sz="1200" b="0" i="0" u="none"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kern="1200" dirty="0" smtClean="0">
                <a:solidFill>
                  <a:schemeClr val="tx1"/>
                </a:solidFill>
                <a:latin typeface="+mn-lt"/>
                <a:ea typeface="+mn-ea"/>
                <a:cs typeface="+mn-cs"/>
              </a:rPr>
              <a:t>HWWS is typically a private behavior, so how to we leverage social norms? How can we design a behavior change strategy</a:t>
            </a:r>
            <a:r>
              <a:rPr lang="en-US" sz="1200" b="0" i="0" u="none" kern="1200" baseline="0" dirty="0" smtClean="0">
                <a:solidFill>
                  <a:schemeClr val="tx1"/>
                </a:solidFill>
                <a:latin typeface="+mn-lt"/>
                <a:ea typeface="+mn-ea"/>
                <a:cs typeface="+mn-cs"/>
              </a:rPr>
              <a:t> around norms?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kern="1200" baseline="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26</a:t>
            </a:fld>
            <a:endParaRPr lang="en-US"/>
          </a:p>
        </p:txBody>
      </p:sp>
    </p:spTree>
    <p:extLst>
      <p:ext uri="{BB962C8B-B14F-4D97-AF65-F5344CB8AC3E}">
        <p14:creationId xmlns:p14="http://schemas.microsoft.com/office/powerpoint/2010/main" val="6812167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Things you may want to consider:</a:t>
            </a: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 Having signs or making commitment public. This will let people</a:t>
            </a:r>
            <a:r>
              <a:rPr lang="en-US" sz="1200" u="none" kern="1200" baseline="0" dirty="0" smtClean="0">
                <a:solidFill>
                  <a:schemeClr val="tx1"/>
                </a:solidFill>
                <a:latin typeface="+mn-lt"/>
                <a:ea typeface="+mn-ea"/>
                <a:cs typeface="+mn-cs"/>
              </a:rPr>
              <a:t> know that others in their community think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is important.</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 Moving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stations to a public area and make the infrastructure visible. This lets others see the behaviors as</a:t>
            </a:r>
            <a:r>
              <a:rPr lang="en-US" sz="1200" u="none" kern="1200" baseline="0" dirty="0" smtClean="0">
                <a:solidFill>
                  <a:schemeClr val="tx1"/>
                </a:solidFill>
                <a:latin typeface="+mn-lt"/>
                <a:ea typeface="+mn-ea"/>
                <a:cs typeface="+mn-cs"/>
              </a:rPr>
              <a:t> it is being completed.</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The </a:t>
            </a:r>
            <a:r>
              <a:rPr lang="en-US" sz="1200" u="none" kern="1200" dirty="0" err="1" smtClean="0">
                <a:solidFill>
                  <a:schemeClr val="tx1"/>
                </a:solidFill>
                <a:latin typeface="+mn-lt"/>
                <a:ea typeface="+mn-ea"/>
                <a:cs typeface="+mn-cs"/>
              </a:rPr>
              <a:t>SuperAmma</a:t>
            </a:r>
            <a:r>
              <a:rPr lang="en-US" sz="1200" u="none" kern="1200" dirty="0" smtClean="0">
                <a:solidFill>
                  <a:schemeClr val="tx1"/>
                </a:solidFill>
                <a:latin typeface="+mn-lt"/>
                <a:ea typeface="+mn-ea"/>
                <a:cs typeface="+mn-cs"/>
              </a:rPr>
              <a:t> intervention and Community health clubs all show us how implementers</a:t>
            </a:r>
            <a:r>
              <a:rPr lang="en-US" sz="1200" u="none" kern="1200" baseline="0" dirty="0" smtClean="0">
                <a:solidFill>
                  <a:schemeClr val="tx1"/>
                </a:solidFill>
                <a:latin typeface="+mn-lt"/>
                <a:ea typeface="+mn-ea"/>
                <a:cs typeface="+mn-cs"/>
              </a:rPr>
              <a:t> have used social norms in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interventions.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27</a:t>
            </a:fld>
            <a:endParaRPr lang="en-US"/>
          </a:p>
        </p:txBody>
      </p:sp>
    </p:spTree>
    <p:extLst>
      <p:ext uri="{BB962C8B-B14F-4D97-AF65-F5344CB8AC3E}">
        <p14:creationId xmlns:p14="http://schemas.microsoft.com/office/powerpoint/2010/main" val="21035996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As another</a:t>
            </a:r>
            <a:r>
              <a:rPr lang="en-US" sz="1200" u="none" kern="1200" baseline="0" dirty="0" smtClean="0">
                <a:solidFill>
                  <a:schemeClr val="tx1"/>
                </a:solidFill>
                <a:latin typeface="+mn-lt"/>
                <a:ea typeface="+mn-ea"/>
                <a:cs typeface="+mn-cs"/>
              </a:rPr>
              <a:t> example, if your formative research suggest that nurture is a major determinant of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in our priority group.</a:t>
            </a:r>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28</a:t>
            </a:fld>
            <a:endParaRPr lang="en-US"/>
          </a:p>
        </p:txBody>
      </p:sp>
    </p:spTree>
    <p:extLst>
      <p:ext uri="{BB962C8B-B14F-4D97-AF65-F5344CB8AC3E}">
        <p14:creationId xmlns:p14="http://schemas.microsoft.com/office/powerpoint/2010/main" val="16144304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We know that mothers</a:t>
            </a:r>
            <a:r>
              <a:rPr lang="en-US" sz="1200" u="none" kern="1200" baseline="0" dirty="0" smtClean="0">
                <a:solidFill>
                  <a:schemeClr val="tx1"/>
                </a:solidFill>
                <a:latin typeface="+mn-lt"/>
                <a:ea typeface="+mn-ea"/>
                <a:cs typeface="+mn-cs"/>
              </a:rPr>
              <a:t> want to </a:t>
            </a:r>
            <a:r>
              <a:rPr lang="en-US" sz="1200" u="none" kern="1200" dirty="0" smtClean="0">
                <a:solidFill>
                  <a:schemeClr val="tx1"/>
                </a:solidFill>
                <a:latin typeface="+mn-lt"/>
                <a:ea typeface="+mn-ea"/>
                <a:cs typeface="+mn-cs"/>
              </a:rPr>
              <a:t>protect and care for their children and help instill good manners.</a:t>
            </a:r>
          </a:p>
          <a:p>
            <a:endParaRPr lang="en-US" sz="1200" u="none" strike="noStrik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Intervention messages could focus on </a:t>
            </a:r>
            <a:r>
              <a:rPr lang="en-US" sz="1200" u="none" kern="1200" dirty="0" smtClean="0">
                <a:solidFill>
                  <a:schemeClr val="tx1"/>
                </a:solidFill>
                <a:latin typeface="+mn-lt"/>
                <a:ea typeface="+mn-ea"/>
                <a:cs typeface="+mn-cs"/>
              </a:rPr>
              <a:t>caring for children and protecting them</a:t>
            </a:r>
            <a:r>
              <a:rPr lang="en-US" sz="1200" u="none" kern="1200" baseline="0" dirty="0" smtClean="0">
                <a:solidFill>
                  <a:schemeClr val="tx1"/>
                </a:solidFill>
                <a:latin typeface="+mn-lt"/>
                <a:ea typeface="+mn-ea"/>
                <a:cs typeface="+mn-cs"/>
              </a:rPr>
              <a:t> from disease through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For an example, see</a:t>
            </a:r>
            <a:r>
              <a:rPr lang="en-US" sz="1200" u="none" kern="1200" baseline="0" dirty="0" smtClean="0">
                <a:solidFill>
                  <a:schemeClr val="tx1"/>
                </a:solidFill>
                <a:latin typeface="+mn-lt"/>
                <a:ea typeface="+mn-ea"/>
                <a:cs typeface="+mn-cs"/>
              </a:rPr>
              <a:t> how the </a:t>
            </a:r>
            <a:r>
              <a:rPr lang="en-US" sz="1200" u="none" kern="1200" dirty="0" err="1" smtClean="0">
                <a:solidFill>
                  <a:schemeClr val="tx1"/>
                </a:solidFill>
                <a:latin typeface="+mn-lt"/>
                <a:ea typeface="+mn-ea"/>
                <a:cs typeface="+mn-cs"/>
              </a:rPr>
              <a:t>SuperAmma</a:t>
            </a:r>
            <a:r>
              <a:rPr lang="en-US" sz="1200" u="none" kern="1200" dirty="0" smtClean="0">
                <a:solidFill>
                  <a:schemeClr val="tx1"/>
                </a:solidFill>
                <a:latin typeface="+mn-lt"/>
                <a:ea typeface="+mn-ea"/>
                <a:cs typeface="+mn-cs"/>
              </a:rPr>
              <a:t> campaign focused on a mother teaching her child good manners and proper hygiene.</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29</a:t>
            </a:fld>
            <a:endParaRPr lang="en-US"/>
          </a:p>
        </p:txBody>
      </p:sp>
    </p:spTree>
    <p:extLst>
      <p:ext uri="{BB962C8B-B14F-4D97-AF65-F5344CB8AC3E}">
        <p14:creationId xmlns:p14="http://schemas.microsoft.com/office/powerpoint/2010/main" val="2759432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with soap has major positive impact on health </a:t>
            </a:r>
            <a:r>
              <a:rPr lang="en-US" sz="1200" u="none" kern="1200" dirty="0" err="1" smtClean="0">
                <a:solidFill>
                  <a:schemeClr val="tx1"/>
                </a:solidFill>
                <a:latin typeface="+mn-lt"/>
                <a:ea typeface="+mn-ea"/>
                <a:cs typeface="+mn-cs"/>
              </a:rPr>
              <a:t>STHs</a:t>
            </a:r>
            <a:r>
              <a:rPr lang="en-US" sz="1200" u="none" kern="1200" dirty="0" smtClean="0">
                <a:solidFill>
                  <a:schemeClr val="tx1"/>
                </a:solidFill>
                <a:latin typeface="+mn-lt"/>
                <a:ea typeface="+mn-ea"/>
                <a:cs typeface="+mn-cs"/>
              </a:rPr>
              <a:t>,</a:t>
            </a:r>
            <a:r>
              <a:rPr lang="en-US" sz="1200" u="none" kern="1200" baseline="0" dirty="0" smtClean="0">
                <a:solidFill>
                  <a:schemeClr val="tx1"/>
                </a:solidFill>
                <a:latin typeface="+mn-lt"/>
                <a:ea typeface="+mn-ea"/>
                <a:cs typeface="+mn-cs"/>
              </a:rPr>
              <a:t> respiratory diarrheal disease, trachoma and can reduce neo-natal mortality. </a:t>
            </a:r>
            <a:r>
              <a:rPr lang="en-US" sz="1200" u="none" kern="1200" dirty="0" smtClean="0">
                <a:solidFill>
                  <a:schemeClr val="tx1"/>
                </a:solidFill>
                <a:latin typeface="+mn-lt"/>
                <a:ea typeface="+mn-ea"/>
                <a:cs typeface="+mn-cs"/>
              </a:rPr>
              <a:t>and education</a:t>
            </a:r>
          </a:p>
          <a:p>
            <a:pPr lvl="0"/>
            <a:r>
              <a:rPr lang="en-US" sz="1200" u="none" kern="1200" dirty="0" smtClean="0">
                <a:solidFill>
                  <a:schemeClr val="tx1"/>
                </a:solidFill>
                <a:latin typeface="+mn-lt"/>
                <a:ea typeface="+mn-ea"/>
                <a:cs typeface="+mn-cs"/>
              </a:rPr>
              <a:t>	There</a:t>
            </a:r>
            <a:r>
              <a:rPr lang="en-US" sz="1200" u="none" kern="1200" baseline="0" dirty="0" smtClean="0">
                <a:solidFill>
                  <a:schemeClr val="tx1"/>
                </a:solidFill>
                <a:latin typeface="+mn-lt"/>
                <a:ea typeface="+mn-ea"/>
                <a:cs typeface="+mn-cs"/>
              </a:rPr>
              <a:t> is robust literature on how HWWS can reduce diseases</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Only 19% of people currently wash their hands after contact with fecal content</a:t>
            </a:r>
          </a:p>
          <a:p>
            <a:pPr lvl="0"/>
            <a:r>
              <a:rPr lang="en-US" sz="1200" u="none" kern="1200" dirty="0" smtClean="0">
                <a:solidFill>
                  <a:schemeClr val="tx1"/>
                </a:solidFill>
                <a:latin typeface="+mn-lt"/>
                <a:ea typeface="+mn-ea"/>
                <a:cs typeface="+mn-cs"/>
              </a:rPr>
              <a:t>We need water, soap/ash, and behavior change communication for proper </a:t>
            </a:r>
            <a:r>
              <a:rPr lang="en-US" sz="1200" u="none" kern="1200" dirty="0" err="1" smtClean="0">
                <a:solidFill>
                  <a:schemeClr val="tx1"/>
                </a:solidFill>
                <a:latin typeface="+mn-lt"/>
                <a:ea typeface="+mn-ea"/>
                <a:cs typeface="+mn-cs"/>
              </a:rPr>
              <a:t>handwashing</a:t>
            </a:r>
            <a:endParaRPr lang="en-US" sz="1200" u="none" kern="1200" dirty="0" smtClean="0">
              <a:solidFill>
                <a:schemeClr val="tx1"/>
              </a:solidFill>
              <a:latin typeface="+mn-lt"/>
              <a:ea typeface="+mn-ea"/>
              <a:cs typeface="+mn-cs"/>
            </a:endParaRPr>
          </a:p>
          <a:p>
            <a:pPr lvl="0"/>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can be a stand-alone program or integrated into many other types of programs</a:t>
            </a:r>
          </a:p>
          <a:p>
            <a:pPr lvl="0"/>
            <a:r>
              <a:rPr lang="en-US" sz="1200" u="none" kern="1200" dirty="0" smtClean="0">
                <a:solidFill>
                  <a:schemeClr val="tx1"/>
                </a:solidFill>
                <a:latin typeface="+mn-lt"/>
                <a:ea typeface="+mn-ea"/>
                <a:cs typeface="+mn-cs"/>
              </a:rPr>
              <a:t>	</a:t>
            </a:r>
            <a:r>
              <a:rPr lang="en-US" sz="1200" u="none" kern="120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is a fundamental procedure for healthy behaviors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Knowledge may be necessary for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promotion – but it is not sufficient. </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a:t>
            </a:fld>
            <a:endParaRPr lang="en-US"/>
          </a:p>
        </p:txBody>
      </p:sp>
    </p:spTree>
    <p:extLst>
      <p:ext uri="{BB962C8B-B14F-4D97-AF65-F5344CB8AC3E}">
        <p14:creationId xmlns:p14="http://schemas.microsoft.com/office/powerpoint/2010/main" val="9541610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For intervention</a:t>
            </a:r>
            <a:r>
              <a:rPr lang="en-US" sz="1200" u="none" kern="1200" baseline="0" dirty="0" smtClean="0">
                <a:solidFill>
                  <a:schemeClr val="tx1"/>
                </a:solidFill>
                <a:latin typeface="+mn-lt"/>
                <a:ea typeface="+mn-ea"/>
                <a:cs typeface="+mn-cs"/>
              </a:rPr>
              <a:t> activities, l</a:t>
            </a:r>
            <a:r>
              <a:rPr lang="en-US" sz="1200" u="none" kern="1200" dirty="0" smtClean="0">
                <a:solidFill>
                  <a:schemeClr val="tx1"/>
                </a:solidFill>
                <a:latin typeface="+mn-lt"/>
                <a:ea typeface="+mn-ea"/>
                <a:cs typeface="+mn-cs"/>
              </a:rPr>
              <a:t>earn from other researchers and organizations.</a:t>
            </a:r>
            <a:r>
              <a:rPr lang="en-US" sz="1200" u="none" kern="1200" baseline="0" dirty="0" smtClean="0">
                <a:solidFill>
                  <a:schemeClr val="tx1"/>
                </a:solidFill>
                <a:latin typeface="+mn-lt"/>
                <a:ea typeface="+mn-ea"/>
                <a:cs typeface="+mn-cs"/>
              </a:rPr>
              <a:t> Adapt </a:t>
            </a:r>
            <a:r>
              <a:rPr lang="en-US" sz="1200" u="none" kern="1200" dirty="0" smtClean="0">
                <a:solidFill>
                  <a:schemeClr val="tx1"/>
                </a:solidFill>
                <a:latin typeface="+mn-lt"/>
                <a:ea typeface="+mn-ea"/>
                <a:cs typeface="+mn-cs"/>
              </a:rPr>
              <a:t>materials and ideas to the local context rather than starting</a:t>
            </a:r>
            <a:r>
              <a:rPr lang="en-US" sz="1200" u="none" kern="1200" baseline="0" dirty="0" smtClean="0">
                <a:solidFill>
                  <a:schemeClr val="tx1"/>
                </a:solidFill>
                <a:latin typeface="+mn-lt"/>
                <a:ea typeface="+mn-ea"/>
                <a:cs typeface="+mn-cs"/>
              </a:rPr>
              <a:t> from scratch. </a:t>
            </a:r>
            <a:r>
              <a:rPr lang="en-US" sz="1200" u="none" kern="1200" dirty="0" smtClean="0">
                <a:solidFill>
                  <a:schemeClr val="tx1"/>
                </a:solidFill>
                <a:latin typeface="+mn-lt"/>
                <a:ea typeface="+mn-ea"/>
                <a:cs typeface="+mn-cs"/>
              </a:rPr>
              <a:t>Understand the capacity of your audience to make the changes you are promoting – the change should be feasible.</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Whenever possible, leverage the experiences of the private sector</a:t>
            </a:r>
          </a:p>
          <a:p>
            <a:pPr lvl="1"/>
            <a:r>
              <a:rPr lang="en-US" sz="1200" u="none" kern="1200" dirty="0" smtClean="0">
                <a:solidFill>
                  <a:schemeClr val="tx1"/>
                </a:solidFill>
                <a:latin typeface="+mn-lt"/>
                <a:ea typeface="+mn-ea"/>
                <a:cs typeface="+mn-cs"/>
              </a:rPr>
              <a:t>Use creative agencies for promotional materials and messagin</a:t>
            </a:r>
            <a:r>
              <a:rPr lang="en-US" sz="1200" u="none" kern="1200" baseline="0" dirty="0" smtClean="0">
                <a:solidFill>
                  <a:schemeClr val="tx1"/>
                </a:solidFill>
                <a:latin typeface="+mn-lt"/>
                <a:ea typeface="+mn-ea"/>
                <a:cs typeface="+mn-cs"/>
              </a:rPr>
              <a:t>g rather than </a:t>
            </a:r>
            <a:r>
              <a:rPr lang="en-US" sz="1200" u="none" kern="1200" dirty="0" smtClean="0">
                <a:solidFill>
                  <a:schemeClr val="tx1"/>
                </a:solidFill>
                <a:latin typeface="+mn-lt"/>
                <a:ea typeface="+mn-ea"/>
                <a:cs typeface="+mn-cs"/>
              </a:rPr>
              <a:t>relying on program staff whose expertise is logistics and planning</a:t>
            </a:r>
          </a:p>
          <a:p>
            <a:pPr lvl="1"/>
            <a:r>
              <a:rPr lang="en-US" sz="1200" u="none" kern="1200" dirty="0" smtClean="0">
                <a:solidFill>
                  <a:schemeClr val="tx1"/>
                </a:solidFill>
                <a:latin typeface="+mn-lt"/>
                <a:ea typeface="+mn-ea"/>
                <a:cs typeface="+mn-cs"/>
              </a:rPr>
              <a:t>Use specialists in behavior change for activities that can reach and influence your target population</a:t>
            </a:r>
          </a:p>
          <a:p>
            <a:r>
              <a:rPr lang="en-US" sz="1200" b="1" u="none" strike="noStrike" kern="1200" dirty="0" smtClean="0">
                <a:solidFill>
                  <a:schemeClr val="tx1"/>
                </a:solidFill>
                <a:latin typeface="+mn-lt"/>
                <a:ea typeface="+mn-ea"/>
                <a:cs typeface="+mn-cs"/>
              </a:rPr>
              <a:t> </a:t>
            </a:r>
            <a:endParaRPr lang="en-US" sz="1050" u="words" kern="1200" dirty="0" smtClean="0">
              <a:solidFill>
                <a:schemeClr val="tx1"/>
              </a:solidFill>
              <a:latin typeface="+mn-lt"/>
              <a:ea typeface="+mn-ea"/>
              <a:cs typeface="+mn-cs"/>
            </a:endParaRPr>
          </a:p>
          <a:p>
            <a:r>
              <a:rPr lang="en-US" sz="1200" b="1" u="words" kern="1200" dirty="0" smtClean="0">
                <a:solidFill>
                  <a:schemeClr val="tx1"/>
                </a:solidFill>
                <a:latin typeface="+mn-lt"/>
                <a:ea typeface="+mn-ea"/>
                <a:cs typeface="+mn-cs"/>
              </a:rPr>
              <a:t/>
            </a:r>
            <a:br>
              <a:rPr lang="en-US" sz="1200" b="1" u="words"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30</a:t>
            </a:fld>
            <a:endParaRPr lang="en-US"/>
          </a:p>
        </p:txBody>
      </p:sp>
    </p:spTree>
    <p:extLst>
      <p:ext uri="{BB962C8B-B14F-4D97-AF65-F5344CB8AC3E}">
        <p14:creationId xmlns:p14="http://schemas.microsoft.com/office/powerpoint/2010/main" val="442405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This is a straight forward</a:t>
            </a:r>
            <a:r>
              <a:rPr lang="en-US" sz="1200" u="none" kern="1200" baseline="0" dirty="0" smtClean="0">
                <a:solidFill>
                  <a:schemeClr val="tx1"/>
                </a:solidFill>
                <a:latin typeface="+mn-lt"/>
                <a:ea typeface="+mn-ea"/>
                <a:cs typeface="+mn-cs"/>
              </a:rPr>
              <a:t> framework with many steps involved</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Priority group </a:t>
            </a:r>
          </a:p>
          <a:p>
            <a:pPr lvl="0"/>
            <a:r>
              <a:rPr lang="en-US" sz="1200" u="none" kern="1200" dirty="0" smtClean="0">
                <a:solidFill>
                  <a:schemeClr val="tx1"/>
                </a:solidFill>
                <a:latin typeface="+mn-lt"/>
                <a:ea typeface="+mn-ea"/>
                <a:cs typeface="+mn-cs"/>
              </a:rPr>
              <a:t>Behaviors</a:t>
            </a:r>
          </a:p>
          <a:p>
            <a:pPr lvl="0"/>
            <a:r>
              <a:rPr lang="en-US" sz="1200" u="none" kern="1200" dirty="0" smtClean="0">
                <a:solidFill>
                  <a:schemeClr val="tx1"/>
                </a:solidFill>
                <a:latin typeface="+mn-lt"/>
                <a:ea typeface="+mn-ea"/>
                <a:cs typeface="+mn-cs"/>
              </a:rPr>
              <a:t>Key Factors</a:t>
            </a:r>
          </a:p>
          <a:p>
            <a:pPr lvl="0"/>
            <a:r>
              <a:rPr lang="en-US" sz="1200" u="none" kern="1200" dirty="0" smtClean="0">
                <a:solidFill>
                  <a:schemeClr val="tx1"/>
                </a:solidFill>
                <a:latin typeface="+mn-lt"/>
                <a:ea typeface="+mn-ea"/>
                <a:cs typeface="+mn-cs"/>
              </a:rPr>
              <a:t>Activities </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31</a:t>
            </a:fld>
            <a:endParaRPr lang="en-US"/>
          </a:p>
        </p:txBody>
      </p:sp>
    </p:spTree>
    <p:extLst>
      <p:ext uri="{BB962C8B-B14F-4D97-AF65-F5344CB8AC3E}">
        <p14:creationId xmlns:p14="http://schemas.microsoft.com/office/powerpoint/2010/main" val="1891016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Take away messages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1.There are a number of tools and resources to help guide the process of developing a behavior change strategy – BEHAVE is just one</a:t>
            </a:r>
            <a:r>
              <a:rPr lang="en-US" sz="1200" u="none" kern="1200" baseline="0" dirty="0" smtClean="0">
                <a:solidFill>
                  <a:schemeClr val="tx1"/>
                </a:solidFill>
                <a:latin typeface="+mn-lt"/>
                <a:ea typeface="+mn-ea"/>
                <a:cs typeface="+mn-cs"/>
              </a:rPr>
              <a:t> but it is structured and easier to understand</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2.Behave framework helps us complete the sentence:</a:t>
            </a:r>
          </a:p>
          <a:p>
            <a:r>
              <a:rPr lang="en-US" sz="1200" u="none" kern="1200" dirty="0" smtClean="0">
                <a:solidFill>
                  <a:schemeClr val="tx1"/>
                </a:solidFill>
                <a:latin typeface="+mn-lt"/>
                <a:ea typeface="+mn-ea"/>
                <a:cs typeface="+mn-cs"/>
              </a:rPr>
              <a:t>		In order to help _________ 		(Target Group)</a:t>
            </a:r>
          </a:p>
          <a:p>
            <a:r>
              <a:rPr lang="en-US" sz="1200" u="none" kern="1200" dirty="0" smtClean="0">
                <a:solidFill>
                  <a:schemeClr val="tx1"/>
                </a:solidFill>
                <a:latin typeface="+mn-lt"/>
                <a:ea typeface="+mn-ea"/>
                <a:cs typeface="+mn-cs"/>
              </a:rPr>
              <a:t>		to __________				(Behavior)</a:t>
            </a:r>
          </a:p>
          <a:p>
            <a:r>
              <a:rPr lang="en-US" sz="1200" u="none" kern="1200" dirty="0" smtClean="0">
                <a:solidFill>
                  <a:schemeClr val="tx1"/>
                </a:solidFill>
                <a:latin typeface="+mn-lt"/>
                <a:ea typeface="+mn-ea"/>
                <a:cs typeface="+mn-cs"/>
              </a:rPr>
              <a:t>		we will focus on _________		(Key Factor)</a:t>
            </a:r>
          </a:p>
          <a:p>
            <a:r>
              <a:rPr lang="en-US" sz="1200" u="none" kern="1200" dirty="0" smtClean="0">
                <a:solidFill>
                  <a:schemeClr val="tx1"/>
                </a:solidFill>
                <a:latin typeface="+mn-lt"/>
                <a:ea typeface="+mn-ea"/>
                <a:cs typeface="+mn-cs"/>
              </a:rPr>
              <a:t>		through ____________			(Activities)</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We have</a:t>
            </a:r>
            <a:r>
              <a:rPr lang="en-US" sz="1200" u="none" kern="1200" baseline="0" dirty="0" smtClean="0">
                <a:solidFill>
                  <a:schemeClr val="tx1"/>
                </a:solidFill>
                <a:latin typeface="+mn-lt"/>
                <a:ea typeface="+mn-ea"/>
                <a:cs typeface="+mn-cs"/>
              </a:rPr>
              <a:t> hopefully provided a roadmap to the behave framework.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32</a:t>
            </a:fld>
            <a:endParaRPr lang="en-US"/>
          </a:p>
        </p:txBody>
      </p:sp>
    </p:spTree>
    <p:extLst>
      <p:ext uri="{BB962C8B-B14F-4D97-AF65-F5344CB8AC3E}">
        <p14:creationId xmlns:p14="http://schemas.microsoft.com/office/powerpoint/2010/main" val="25817936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kern="1200" baseline="0" dirty="0" smtClean="0">
                <a:solidFill>
                  <a:schemeClr val="tx1"/>
                </a:solidFill>
                <a:latin typeface="+mn-lt"/>
                <a:ea typeface="+mn-ea"/>
                <a:cs typeface="+mn-cs"/>
              </a:rPr>
              <a:t>We have already discussed some of the key literature on HWWS and behavioral theory around changing hand washing behavior change. You have seen several examples of HWWS programs.</a:t>
            </a:r>
            <a:endParaRPr lang="en-US" sz="1200" b="0" i="0" u="none" kern="1200" dirty="0" smtClean="0">
              <a:solidFill>
                <a:schemeClr val="tx1"/>
              </a:solidFill>
              <a:latin typeface="+mn-lt"/>
              <a:ea typeface="+mn-ea"/>
              <a:cs typeface="+mn-cs"/>
            </a:endParaRPr>
          </a:p>
          <a:p>
            <a:r>
              <a:rPr lang="en-US" dirty="0" smtClean="0"/>
              <a:t>Now we will discuss the steps needed for developing a</a:t>
            </a:r>
            <a:r>
              <a:rPr lang="en-US" baseline="0" dirty="0" smtClean="0"/>
              <a:t> HW program.</a:t>
            </a:r>
            <a:endParaRPr lang="en-US" dirty="0"/>
          </a:p>
        </p:txBody>
      </p:sp>
      <p:sp>
        <p:nvSpPr>
          <p:cNvPr id="4" name="Slide Number Placeholder 3"/>
          <p:cNvSpPr>
            <a:spLocks noGrp="1"/>
          </p:cNvSpPr>
          <p:nvPr>
            <p:ph type="sldNum" sz="quarter" idx="10"/>
          </p:nvPr>
        </p:nvSpPr>
        <p:spPr/>
        <p:txBody>
          <a:bodyPr/>
          <a:lstStyle/>
          <a:p>
            <a:fld id="{B98FEC81-807F-8B46-A086-C9AA4ACD546D}" type="slidenum">
              <a:rPr lang="en-US" smtClean="0"/>
              <a:pPr/>
              <a:t>33</a:t>
            </a:fld>
            <a:endParaRPr lang="en-US"/>
          </a:p>
        </p:txBody>
      </p:sp>
    </p:spTree>
    <p:extLst>
      <p:ext uri="{BB962C8B-B14F-4D97-AF65-F5344CB8AC3E}">
        <p14:creationId xmlns:p14="http://schemas.microsoft.com/office/powerpoint/2010/main" val="8620851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0" i="0" u="none" strike="noStrike" kern="1200" dirty="0" smtClean="0">
                <a:solidFill>
                  <a:schemeClr val="tx1"/>
                </a:solidFill>
                <a:latin typeface="+mn-lt"/>
                <a:ea typeface="+mn-ea"/>
                <a:cs typeface="+mn-cs"/>
              </a:rPr>
              <a:t> </a:t>
            </a:r>
            <a:r>
              <a:rPr lang="en-US" sz="1200" b="0" i="0" u="none" kern="1200" dirty="0" smtClean="0">
                <a:solidFill>
                  <a:schemeClr val="tx1"/>
                </a:solidFill>
                <a:latin typeface="+mn-lt"/>
                <a:ea typeface="+mn-ea"/>
                <a:cs typeface="+mn-cs"/>
              </a:rPr>
              <a:t>There are several key steps to</a:t>
            </a:r>
            <a:r>
              <a:rPr lang="en-US" sz="1200" b="0" i="0" u="none" kern="1200" baseline="0" dirty="0" smtClean="0">
                <a:solidFill>
                  <a:schemeClr val="tx1"/>
                </a:solidFill>
                <a:latin typeface="+mn-lt"/>
                <a:ea typeface="+mn-ea"/>
                <a:cs typeface="+mn-cs"/>
              </a:rPr>
              <a:t> developing a HWWS program. Here we focus on the activities needed before the start of the program. Planning of a HWWS program, like many other health and development programs is key to a successful program. </a:t>
            </a:r>
            <a:endParaRPr lang="fr-FR" b="0" i="0" u="none"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34</a:t>
            </a:fld>
            <a:endParaRPr lang="en-US"/>
          </a:p>
        </p:txBody>
      </p:sp>
    </p:spTree>
    <p:extLst>
      <p:ext uri="{BB962C8B-B14F-4D97-AF65-F5344CB8AC3E}">
        <p14:creationId xmlns:p14="http://schemas.microsoft.com/office/powerpoint/2010/main" val="30859344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Develop your action plan</a:t>
            </a:r>
          </a:p>
          <a:p>
            <a:r>
              <a:rPr lang="en-US" sz="1200" u="none" kern="1200" dirty="0" smtClean="0">
                <a:solidFill>
                  <a:schemeClr val="tx1"/>
                </a:solidFill>
                <a:latin typeface="+mn-lt"/>
                <a:ea typeface="+mn-ea"/>
                <a:cs typeface="+mn-cs"/>
              </a:rPr>
              <a:t>Think about all of these components</a:t>
            </a:r>
            <a:r>
              <a:rPr lang="en-US" sz="1200" u="none" kern="1200" baseline="0" dirty="0" smtClean="0">
                <a:solidFill>
                  <a:schemeClr val="tx1"/>
                </a:solidFill>
                <a:latin typeface="+mn-lt"/>
                <a:ea typeface="+mn-ea"/>
                <a:cs typeface="+mn-cs"/>
              </a:rPr>
              <a:t> and doing all of the preprogramming work to ensure success of your program </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These are the</a:t>
            </a:r>
            <a:r>
              <a:rPr lang="en-US" sz="1200" u="none" kern="1200" baseline="0" dirty="0" smtClean="0">
                <a:solidFill>
                  <a:schemeClr val="tx1"/>
                </a:solidFill>
                <a:latin typeface="+mn-lt"/>
                <a:ea typeface="+mn-ea"/>
                <a:cs typeface="+mn-cs"/>
              </a:rPr>
              <a:t> steps to help you formulate your action plan. </a:t>
            </a: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1.Formative research</a:t>
            </a:r>
          </a:p>
          <a:p>
            <a:r>
              <a:rPr lang="en-US" sz="1200" u="none" kern="1200" dirty="0" smtClean="0">
                <a:solidFill>
                  <a:schemeClr val="tx1"/>
                </a:solidFill>
                <a:latin typeface="+mn-lt"/>
                <a:ea typeface="+mn-ea"/>
                <a:cs typeface="+mn-cs"/>
              </a:rPr>
              <a:t>2.Stakeholder engagement</a:t>
            </a:r>
          </a:p>
          <a:p>
            <a:r>
              <a:rPr lang="en-US" sz="1200" u="none" kern="1200" dirty="0" smtClean="0">
                <a:solidFill>
                  <a:schemeClr val="tx1"/>
                </a:solidFill>
                <a:latin typeface="+mn-lt"/>
                <a:ea typeface="+mn-ea"/>
                <a:cs typeface="+mn-cs"/>
              </a:rPr>
              <a:t>3.Develop program objectives</a:t>
            </a:r>
          </a:p>
          <a:p>
            <a:r>
              <a:rPr lang="en-US" sz="1200" u="none" kern="1200" dirty="0" smtClean="0">
                <a:solidFill>
                  <a:schemeClr val="tx1"/>
                </a:solidFill>
                <a:latin typeface="+mn-lt"/>
                <a:ea typeface="+mn-ea"/>
                <a:cs typeface="+mn-cs"/>
              </a:rPr>
              <a:t>4.Develop targeting criteria</a:t>
            </a:r>
          </a:p>
          <a:p>
            <a:r>
              <a:rPr lang="en-US" sz="1200" u="none" kern="1200" dirty="0" smtClean="0">
                <a:solidFill>
                  <a:schemeClr val="tx1"/>
                </a:solidFill>
                <a:latin typeface="+mn-lt"/>
                <a:ea typeface="+mn-ea"/>
                <a:cs typeface="+mn-cs"/>
              </a:rPr>
              <a:t>–Understand scope and scale of the program</a:t>
            </a:r>
          </a:p>
          <a:p>
            <a:r>
              <a:rPr lang="en-US" sz="1200" u="none" kern="1200" dirty="0" smtClean="0">
                <a:solidFill>
                  <a:schemeClr val="tx1"/>
                </a:solidFill>
                <a:latin typeface="+mn-lt"/>
                <a:ea typeface="+mn-ea"/>
                <a:cs typeface="+mn-cs"/>
              </a:rPr>
              <a:t>5.Establish budget</a:t>
            </a:r>
          </a:p>
          <a:p>
            <a:r>
              <a:rPr lang="en-US" sz="1200" u="none" kern="1200" dirty="0" smtClean="0">
                <a:solidFill>
                  <a:schemeClr val="tx1"/>
                </a:solidFill>
                <a:latin typeface="+mn-lt"/>
                <a:ea typeface="+mn-ea"/>
                <a:cs typeface="+mn-cs"/>
              </a:rPr>
              <a:t>–Both upfront and recurrent costs</a:t>
            </a:r>
          </a:p>
          <a:p>
            <a:r>
              <a:rPr lang="en-US" sz="1200" u="none" kern="1200" dirty="0" smtClean="0">
                <a:solidFill>
                  <a:schemeClr val="tx1"/>
                </a:solidFill>
                <a:latin typeface="+mn-lt"/>
                <a:ea typeface="+mn-ea"/>
                <a:cs typeface="+mn-cs"/>
              </a:rPr>
              <a:t>6.Develop approach and communication strategy</a:t>
            </a:r>
          </a:p>
          <a:p>
            <a:r>
              <a:rPr lang="en-US" sz="1200" u="none" kern="1200" dirty="0" smtClean="0">
                <a:solidFill>
                  <a:schemeClr val="tx1"/>
                </a:solidFill>
                <a:latin typeface="+mn-lt"/>
                <a:ea typeface="+mn-ea"/>
                <a:cs typeface="+mn-cs"/>
              </a:rPr>
              <a:t>7.Determine ongoing monitoring</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35</a:t>
            </a:fld>
            <a:endParaRPr lang="en-US"/>
          </a:p>
        </p:txBody>
      </p:sp>
    </p:spTree>
    <p:extLst>
      <p:ext uri="{BB962C8B-B14F-4D97-AF65-F5344CB8AC3E}">
        <p14:creationId xmlns:p14="http://schemas.microsoft.com/office/powerpoint/2010/main" val="4166106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lvl="0"/>
            <a:r>
              <a:rPr lang="en-US" sz="1200" u="none" kern="1200" dirty="0" smtClean="0">
                <a:solidFill>
                  <a:schemeClr val="tx1"/>
                </a:solidFill>
                <a:latin typeface="+mn-lt"/>
                <a:ea typeface="+mn-ea"/>
                <a:cs typeface="+mn-cs"/>
              </a:rPr>
              <a:t>Some questions that you should ask yourself</a:t>
            </a:r>
            <a:r>
              <a:rPr lang="en-US" sz="1200" u="none" kern="1200" baseline="0" dirty="0" smtClean="0">
                <a:solidFill>
                  <a:schemeClr val="tx1"/>
                </a:solidFill>
                <a:latin typeface="+mn-lt"/>
                <a:ea typeface="+mn-ea"/>
                <a:cs typeface="+mn-cs"/>
              </a:rPr>
              <a:t> to help with formative research are: </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is the motivation of various stakeholders?</a:t>
            </a:r>
          </a:p>
          <a:p>
            <a:pPr lvl="1"/>
            <a:r>
              <a:rPr lang="en-US" sz="1200" u="none" kern="1200" dirty="0" smtClean="0">
                <a:solidFill>
                  <a:schemeClr val="tx1"/>
                </a:solidFill>
                <a:latin typeface="+mn-lt"/>
                <a:ea typeface="+mn-ea"/>
                <a:cs typeface="+mn-cs"/>
              </a:rPr>
              <a:t>What would they like to see?</a:t>
            </a:r>
          </a:p>
          <a:p>
            <a:pPr lvl="1"/>
            <a:r>
              <a:rPr lang="en-US" sz="1200" u="none" kern="1200" dirty="0" smtClean="0">
                <a:solidFill>
                  <a:schemeClr val="tx1"/>
                </a:solidFill>
                <a:latin typeface="+mn-lt"/>
                <a:ea typeface="+mn-ea"/>
                <a:cs typeface="+mn-cs"/>
              </a:rPr>
              <a:t>Maybe evidence that this program would succeed? </a:t>
            </a:r>
          </a:p>
          <a:p>
            <a:pPr lvl="0"/>
            <a:r>
              <a:rPr lang="en-US" sz="1200" u="none" kern="1200" dirty="0" smtClean="0">
                <a:solidFill>
                  <a:schemeClr val="tx1"/>
                </a:solidFill>
                <a:latin typeface="+mn-lt"/>
                <a:ea typeface="+mn-ea"/>
                <a:cs typeface="+mn-cs"/>
              </a:rPr>
              <a:t>What is the cultural context?</a:t>
            </a:r>
          </a:p>
          <a:p>
            <a:pPr lvl="1"/>
            <a:r>
              <a:rPr lang="en-US" sz="1200" u="none" kern="1200" dirty="0" smtClean="0">
                <a:solidFill>
                  <a:schemeClr val="tx1"/>
                </a:solidFill>
                <a:latin typeface="+mn-lt"/>
                <a:ea typeface="+mn-ea"/>
                <a:cs typeface="+mn-cs"/>
              </a:rPr>
              <a:t>Think about the BEHAVE framework</a:t>
            </a:r>
          </a:p>
          <a:p>
            <a:pPr lvl="0"/>
            <a:r>
              <a:rPr lang="en-US" sz="1200" u="none" kern="1200" dirty="0" smtClean="0">
                <a:solidFill>
                  <a:schemeClr val="tx1"/>
                </a:solidFill>
                <a:latin typeface="+mn-lt"/>
                <a:ea typeface="+mn-ea"/>
                <a:cs typeface="+mn-cs"/>
              </a:rPr>
              <a:t>What projects are ongoing?</a:t>
            </a:r>
          </a:p>
          <a:p>
            <a:pPr lvl="0"/>
            <a:r>
              <a:rPr lang="en-US" sz="1200" u="none" kern="1200" dirty="0" smtClean="0">
                <a:solidFill>
                  <a:schemeClr val="tx1"/>
                </a:solidFill>
                <a:latin typeface="+mn-lt"/>
                <a:ea typeface="+mn-ea"/>
                <a:cs typeface="+mn-cs"/>
              </a:rPr>
              <a:t>	It</a:t>
            </a:r>
            <a:r>
              <a:rPr lang="en-US" sz="1200" u="none" kern="1200" baseline="0" dirty="0" smtClean="0">
                <a:solidFill>
                  <a:schemeClr val="tx1"/>
                </a:solidFill>
                <a:latin typeface="+mn-lt"/>
                <a:ea typeface="+mn-ea"/>
                <a:cs typeface="+mn-cs"/>
              </a:rPr>
              <a:t> is important to determine if there are ongoing HW projects that you can learn from and perhaps leverage and engage with. Specifically, it would be good to align your program with another government program if one exists.</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has been done previously?</a:t>
            </a:r>
          </a:p>
          <a:p>
            <a:pPr lvl="1"/>
            <a:r>
              <a:rPr lang="en-US" sz="1200" u="none" kern="1200" dirty="0" smtClean="0">
                <a:solidFill>
                  <a:schemeClr val="tx1"/>
                </a:solidFill>
                <a:latin typeface="+mn-lt"/>
                <a:ea typeface="+mn-ea"/>
                <a:cs typeface="+mn-cs"/>
              </a:rPr>
              <a:t>Don’t start from scratch if you don’t need to </a:t>
            </a:r>
          </a:p>
          <a:p>
            <a:pPr lvl="0"/>
            <a:r>
              <a:rPr lang="en-US" sz="1200" u="none" kern="1200" dirty="0" smtClean="0">
                <a:solidFill>
                  <a:schemeClr val="tx1"/>
                </a:solidFill>
                <a:latin typeface="+mn-lt"/>
                <a:ea typeface="+mn-ea"/>
                <a:cs typeface="+mn-cs"/>
              </a:rPr>
              <a:t>What has worked and not worked?</a:t>
            </a:r>
          </a:p>
          <a:p>
            <a:pPr lvl="0"/>
            <a:r>
              <a:rPr lang="en-US" sz="1200" u="none" kern="1200" dirty="0" smtClean="0">
                <a:solidFill>
                  <a:schemeClr val="tx1"/>
                </a:solidFill>
                <a:latin typeface="+mn-lt"/>
                <a:ea typeface="+mn-ea"/>
                <a:cs typeface="+mn-cs"/>
              </a:rPr>
              <a:t>	Have</a:t>
            </a:r>
            <a:r>
              <a:rPr lang="en-US" sz="1200" u="none" kern="1200" baseline="0" dirty="0" smtClean="0">
                <a:solidFill>
                  <a:schemeClr val="tx1"/>
                </a:solidFill>
                <a:latin typeface="+mn-lt"/>
                <a:ea typeface="+mn-ea"/>
                <a:cs typeface="+mn-cs"/>
              </a:rPr>
              <a:t> there been programs that have failed to lead to behavior change and what can you learn?</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is the cost and availability of soap?</a:t>
            </a:r>
          </a:p>
          <a:p>
            <a:pPr lvl="0"/>
            <a:r>
              <a:rPr lang="en-US" sz="1200" u="none" kern="1200" dirty="0" smtClean="0">
                <a:solidFill>
                  <a:schemeClr val="tx1"/>
                </a:solidFill>
                <a:latin typeface="+mn-lt"/>
                <a:ea typeface="+mn-ea"/>
                <a:cs typeface="+mn-cs"/>
              </a:rPr>
              <a:t>	Go to local</a:t>
            </a:r>
            <a:r>
              <a:rPr lang="en-US" sz="1200" u="none" kern="1200" baseline="0" dirty="0" smtClean="0">
                <a:solidFill>
                  <a:schemeClr val="tx1"/>
                </a:solidFill>
                <a:latin typeface="+mn-lt"/>
                <a:ea typeface="+mn-ea"/>
                <a:cs typeface="+mn-cs"/>
              </a:rPr>
              <a:t> markets and ensure that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soap is available. What is the brand and what is the cost? Is it cost prohibitive?</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messages resonate?</a:t>
            </a:r>
          </a:p>
          <a:p>
            <a:pPr lvl="0"/>
            <a:r>
              <a:rPr lang="en-US" sz="1200" u="none" kern="1200" dirty="0" smtClean="0">
                <a:solidFill>
                  <a:schemeClr val="tx1"/>
                </a:solidFill>
                <a:latin typeface="+mn-lt"/>
                <a:ea typeface="+mn-ea"/>
                <a:cs typeface="+mn-cs"/>
              </a:rPr>
              <a:t>	It</a:t>
            </a:r>
            <a:r>
              <a:rPr lang="en-US" sz="1200" u="none" kern="1200" baseline="0" dirty="0" smtClean="0">
                <a:solidFill>
                  <a:schemeClr val="tx1"/>
                </a:solidFill>
                <a:latin typeface="+mn-lt"/>
                <a:ea typeface="+mn-ea"/>
                <a:cs typeface="+mn-cs"/>
              </a:rPr>
              <a:t> is important to understand the cultural context in which the program operates</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are the means of message dissemination?</a:t>
            </a:r>
          </a:p>
          <a:p>
            <a:pPr lvl="0"/>
            <a:r>
              <a:rPr lang="en-US" sz="1200" u="none" kern="1200" dirty="0" smtClean="0">
                <a:solidFill>
                  <a:schemeClr val="tx1"/>
                </a:solidFill>
                <a:latin typeface="+mn-lt"/>
                <a:ea typeface="+mn-ea"/>
                <a:cs typeface="+mn-cs"/>
              </a:rPr>
              <a:t>	What types of communication</a:t>
            </a:r>
            <a:r>
              <a:rPr lang="en-US" sz="1200" u="none" kern="1200" baseline="0" dirty="0" smtClean="0">
                <a:solidFill>
                  <a:schemeClr val="tx1"/>
                </a:solidFill>
                <a:latin typeface="+mn-lt"/>
                <a:ea typeface="+mn-ea"/>
                <a:cs typeface="+mn-cs"/>
              </a:rPr>
              <a:t> channels are typical in the area and among the target communities? TV, radio, billboards? Religious leaders? Civic leaders? Sports icons?</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are the existing policies?</a:t>
            </a:r>
          </a:p>
          <a:p>
            <a:pPr lvl="0"/>
            <a:r>
              <a:rPr lang="en-US" sz="1200" u="none" kern="1200" dirty="0" smtClean="0">
                <a:solidFill>
                  <a:schemeClr val="tx1"/>
                </a:solidFill>
                <a:latin typeface="+mn-lt"/>
                <a:ea typeface="+mn-ea"/>
                <a:cs typeface="+mn-cs"/>
              </a:rPr>
              <a:t>	D</a:t>
            </a:r>
            <a:r>
              <a:rPr lang="en-US" sz="1200" u="none" kern="1200" baseline="0" dirty="0" smtClean="0">
                <a:solidFill>
                  <a:schemeClr val="tx1"/>
                </a:solidFill>
                <a:latin typeface="+mn-lt"/>
                <a:ea typeface="+mn-ea"/>
                <a:cs typeface="+mn-cs"/>
              </a:rPr>
              <a:t>o curricula on behavior change training exist for teachers or health workers? Don’t reinvent existing policies!</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36</a:t>
            </a:fld>
            <a:endParaRPr lang="en-US"/>
          </a:p>
        </p:txBody>
      </p:sp>
    </p:spTree>
    <p:extLst>
      <p:ext uri="{BB962C8B-B14F-4D97-AF65-F5344CB8AC3E}">
        <p14:creationId xmlns:p14="http://schemas.microsoft.com/office/powerpoint/2010/main" val="618313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Stakeholder engagement</a:t>
            </a:r>
          </a:p>
          <a:p>
            <a:pPr lvl="0"/>
            <a:r>
              <a:rPr lang="en-US" sz="1200" u="none" kern="1200" dirty="0" smtClean="0">
                <a:solidFill>
                  <a:schemeClr val="tx1"/>
                </a:solidFill>
                <a:latin typeface="+mn-lt"/>
                <a:ea typeface="+mn-ea"/>
                <a:cs typeface="+mn-cs"/>
              </a:rPr>
              <a:t>When</a:t>
            </a:r>
            <a:r>
              <a:rPr lang="en-US" sz="1200" u="none" kern="1200" baseline="0" dirty="0" smtClean="0">
                <a:solidFill>
                  <a:schemeClr val="tx1"/>
                </a:solidFill>
                <a:latin typeface="+mn-lt"/>
                <a:ea typeface="+mn-ea"/>
                <a:cs typeface="+mn-cs"/>
              </a:rPr>
              <a:t> thinking about your stakeholders take a moment to l</a:t>
            </a:r>
            <a:r>
              <a:rPr lang="en-US" sz="1200" u="none" kern="1200" dirty="0" smtClean="0">
                <a:solidFill>
                  <a:schemeClr val="tx1"/>
                </a:solidFill>
                <a:latin typeface="+mn-lt"/>
                <a:ea typeface="+mn-ea"/>
                <a:cs typeface="+mn-cs"/>
              </a:rPr>
              <a:t>ist all stakeholders. Think outside</a:t>
            </a:r>
            <a:r>
              <a:rPr lang="en-US" sz="1200" u="none" kern="1200" baseline="0" dirty="0" smtClean="0">
                <a:solidFill>
                  <a:schemeClr val="tx1"/>
                </a:solidFill>
                <a:latin typeface="+mn-lt"/>
                <a:ea typeface="+mn-ea"/>
                <a:cs typeface="+mn-cs"/>
              </a:rPr>
              <a:t> the box and make sure to consider everyone involved. </a:t>
            </a:r>
            <a:endParaRPr lang="en-US" sz="1200" u="none" kern="1200" dirty="0" smtClean="0">
              <a:solidFill>
                <a:schemeClr val="tx1"/>
              </a:solidFill>
              <a:latin typeface="+mn-lt"/>
              <a:ea typeface="+mn-ea"/>
              <a:cs typeface="+mn-cs"/>
            </a:endParaRPr>
          </a:p>
          <a:p>
            <a:pPr lvl="1"/>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Make sure to have a brainstorming session or develop a problem tree analysis to determine the key barriers to HWWS behaviors</a:t>
            </a:r>
          </a:p>
          <a:p>
            <a:pPr lvl="0"/>
            <a:r>
              <a:rPr lang="en-US" sz="1200" u="none" kern="1200" dirty="0" smtClean="0">
                <a:solidFill>
                  <a:schemeClr val="tx1"/>
                </a:solidFill>
                <a:latin typeface="+mn-lt"/>
                <a:ea typeface="+mn-ea"/>
                <a:cs typeface="+mn-cs"/>
              </a:rPr>
              <a:t>Understand motivation for each stakeholders</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participation</a:t>
            </a:r>
          </a:p>
          <a:p>
            <a:pPr lvl="1"/>
            <a:r>
              <a:rPr lang="en-US" sz="1200" u="none" kern="1200" dirty="0" smtClean="0">
                <a:solidFill>
                  <a:schemeClr val="tx1"/>
                </a:solidFill>
                <a:latin typeface="+mn-lt"/>
                <a:ea typeface="+mn-ea"/>
                <a:cs typeface="+mn-cs"/>
              </a:rPr>
              <a:t>Why would they want to participate and what could they do? </a:t>
            </a:r>
          </a:p>
          <a:p>
            <a:pPr lvl="0"/>
            <a:r>
              <a:rPr lang="en-US" sz="1200" u="none" kern="1200" dirty="0" smtClean="0">
                <a:solidFill>
                  <a:schemeClr val="tx1"/>
                </a:solidFill>
                <a:latin typeface="+mn-lt"/>
                <a:ea typeface="+mn-ea"/>
                <a:cs typeface="+mn-cs"/>
              </a:rPr>
              <a:t>Determine expected role in the program</a:t>
            </a:r>
          </a:p>
          <a:p>
            <a:pPr lvl="1"/>
            <a:r>
              <a:rPr lang="en-US" sz="1200" u="none" kern="1200" dirty="0" smtClean="0">
                <a:solidFill>
                  <a:schemeClr val="tx1"/>
                </a:solidFill>
                <a:latin typeface="+mn-lt"/>
                <a:ea typeface="+mn-ea"/>
                <a:cs typeface="+mn-cs"/>
              </a:rPr>
              <a:t>For example</a:t>
            </a:r>
            <a:r>
              <a:rPr lang="en-US" sz="1200" u="none" kern="1200" baseline="0" dirty="0" smtClean="0">
                <a:solidFill>
                  <a:schemeClr val="tx1"/>
                </a:solidFill>
                <a:latin typeface="+mn-lt"/>
                <a:ea typeface="+mn-ea"/>
                <a:cs typeface="+mn-cs"/>
              </a:rPr>
              <a:t> think about w</a:t>
            </a:r>
            <a:r>
              <a:rPr lang="en-US" sz="1200" u="none" kern="1200" dirty="0" smtClean="0">
                <a:solidFill>
                  <a:schemeClr val="tx1"/>
                </a:solidFill>
                <a:latin typeface="+mn-lt"/>
                <a:ea typeface="+mn-ea"/>
                <a:cs typeface="+mn-cs"/>
              </a:rPr>
              <a:t>hat is the role of the government.</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What is your vision of scale and how does that get communicated to the stakeholders?</a:t>
            </a:r>
          </a:p>
          <a:p>
            <a:pPr lvl="1"/>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We</a:t>
            </a:r>
            <a:r>
              <a:rPr lang="en-US" sz="1200" u="none" kern="1200" baseline="0" dirty="0" smtClean="0">
                <a:solidFill>
                  <a:schemeClr val="tx1"/>
                </a:solidFill>
                <a:latin typeface="+mn-lt"/>
                <a:ea typeface="+mn-ea"/>
                <a:cs typeface="+mn-cs"/>
              </a:rPr>
              <a:t> had an e</a:t>
            </a:r>
            <a:r>
              <a:rPr lang="en-US" sz="1200" u="none" kern="1200" dirty="0" smtClean="0">
                <a:solidFill>
                  <a:schemeClr val="tx1"/>
                </a:solidFill>
                <a:latin typeface="+mn-lt"/>
                <a:ea typeface="+mn-ea"/>
                <a:cs typeface="+mn-cs"/>
              </a:rPr>
              <a:t>xample with this</a:t>
            </a:r>
            <a:r>
              <a:rPr lang="en-US" sz="1200" u="none" kern="1200" baseline="0" dirty="0" smtClean="0">
                <a:solidFill>
                  <a:schemeClr val="tx1"/>
                </a:solidFill>
                <a:latin typeface="+mn-lt"/>
                <a:ea typeface="+mn-ea"/>
                <a:cs typeface="+mn-cs"/>
              </a:rPr>
              <a:t> i</a:t>
            </a:r>
            <a:r>
              <a:rPr lang="en-US" sz="1200" u="none" kern="1200" dirty="0" smtClean="0">
                <a:solidFill>
                  <a:schemeClr val="tx1"/>
                </a:solidFill>
                <a:latin typeface="+mn-lt"/>
                <a:ea typeface="+mn-ea"/>
                <a:cs typeface="+mn-cs"/>
              </a:rPr>
              <a:t>n Kenya where the SWASH+ program made a deliberate policy choice with the government to increase the line item budget for WASH in schools,</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specifically, the provision of money for soap. We asked</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the government what they needed in order</a:t>
            </a:r>
            <a:r>
              <a:rPr lang="en-US" sz="1200" u="none" kern="1200" baseline="0" dirty="0" smtClean="0">
                <a:solidFill>
                  <a:schemeClr val="tx1"/>
                </a:solidFill>
                <a:latin typeface="+mn-lt"/>
                <a:ea typeface="+mn-ea"/>
                <a:cs typeface="+mn-cs"/>
              </a:rPr>
              <a:t> to </a:t>
            </a:r>
            <a:r>
              <a:rPr lang="en-US" sz="1200" u="none" kern="1200" dirty="0" smtClean="0">
                <a:solidFill>
                  <a:schemeClr val="tx1"/>
                </a:solidFill>
                <a:latin typeface="+mn-lt"/>
                <a:ea typeface="+mn-ea"/>
                <a:cs typeface="+mn-cs"/>
              </a:rPr>
              <a:t>have them</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increase the line item.</a:t>
            </a:r>
          </a:p>
          <a:p>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Another</a:t>
            </a:r>
            <a:r>
              <a:rPr lang="en-US" sz="1200" u="none" kern="1200" baseline="0" dirty="0" smtClean="0">
                <a:solidFill>
                  <a:schemeClr val="tx1"/>
                </a:solidFill>
                <a:latin typeface="+mn-lt"/>
                <a:ea typeface="+mn-ea"/>
                <a:cs typeface="+mn-cs"/>
              </a:rPr>
              <a:t> aspect of stakeholder engagement is to e</a:t>
            </a:r>
            <a:r>
              <a:rPr lang="en-US" sz="1200" u="none" kern="1200" dirty="0" smtClean="0">
                <a:solidFill>
                  <a:schemeClr val="tx1"/>
                </a:solidFill>
                <a:latin typeface="+mn-lt"/>
                <a:ea typeface="+mn-ea"/>
                <a:cs typeface="+mn-cs"/>
              </a:rPr>
              <a:t>stablish understood levels of accountability for them.</a:t>
            </a:r>
            <a:r>
              <a:rPr lang="en-US" sz="1200" u="none" kern="1200" baseline="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Also</a:t>
            </a:r>
            <a:r>
              <a:rPr lang="en-US" sz="1200" u="none" kern="1200" baseline="0" dirty="0" smtClean="0">
                <a:solidFill>
                  <a:schemeClr val="tx1"/>
                </a:solidFill>
                <a:latin typeface="+mn-lt"/>
                <a:ea typeface="+mn-ea"/>
                <a:cs typeface="+mn-cs"/>
              </a:rPr>
              <a:t> make sure to create clear r</a:t>
            </a:r>
            <a:r>
              <a:rPr lang="en-US" sz="1200" u="none" kern="1200" dirty="0" smtClean="0">
                <a:solidFill>
                  <a:schemeClr val="tx1"/>
                </a:solidFill>
                <a:latin typeface="+mn-lt"/>
                <a:ea typeface="+mn-ea"/>
                <a:cs typeface="+mn-cs"/>
              </a:rPr>
              <a:t>oles during and after the completion of program activities. This is a critical step for sustainability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37</a:t>
            </a:fld>
            <a:endParaRPr lang="en-US"/>
          </a:p>
        </p:txBody>
      </p:sp>
    </p:spTree>
    <p:extLst>
      <p:ext uri="{BB962C8B-B14F-4D97-AF65-F5344CB8AC3E}">
        <p14:creationId xmlns:p14="http://schemas.microsoft.com/office/powerpoint/2010/main" val="395924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What are the key stakeholders you would want to engage in your program?</a:t>
            </a:r>
          </a:p>
          <a:p>
            <a:r>
              <a:rPr lang="en-US" sz="1200" u="none" kern="1200" dirty="0" smtClean="0">
                <a:solidFill>
                  <a:schemeClr val="tx1"/>
                </a:solidFill>
                <a:latin typeface="+mn-lt"/>
                <a:ea typeface="+mn-ea"/>
                <a:cs typeface="+mn-cs"/>
              </a:rPr>
              <a:t>	Government (national and regional)</a:t>
            </a:r>
          </a:p>
          <a:p>
            <a:r>
              <a:rPr lang="en-US" sz="1200" u="none" kern="1200" dirty="0" smtClean="0">
                <a:solidFill>
                  <a:schemeClr val="tx1"/>
                </a:solidFill>
                <a:latin typeface="+mn-lt"/>
                <a:ea typeface="+mn-ea"/>
                <a:cs typeface="+mn-cs"/>
              </a:rPr>
              <a:t>	Teachers</a:t>
            </a:r>
          </a:p>
          <a:p>
            <a:r>
              <a:rPr lang="en-US" sz="1200" u="none" kern="1200" dirty="0" smtClean="0">
                <a:solidFill>
                  <a:schemeClr val="tx1"/>
                </a:solidFill>
                <a:latin typeface="+mn-lt"/>
                <a:ea typeface="+mn-ea"/>
                <a:cs typeface="+mn-cs"/>
              </a:rPr>
              <a:t>	Volunteers</a:t>
            </a:r>
          </a:p>
          <a:p>
            <a:r>
              <a:rPr lang="en-US" sz="1200" u="none" kern="1200" dirty="0" smtClean="0">
                <a:solidFill>
                  <a:schemeClr val="tx1"/>
                </a:solidFill>
                <a:latin typeface="+mn-lt"/>
                <a:ea typeface="+mn-ea"/>
                <a:cs typeface="+mn-cs"/>
              </a:rPr>
              <a:t>	Children</a:t>
            </a:r>
          </a:p>
          <a:p>
            <a:r>
              <a:rPr lang="en-US" sz="1200" u="none" kern="1200" dirty="0" smtClean="0">
                <a:solidFill>
                  <a:schemeClr val="tx1"/>
                </a:solidFill>
                <a:latin typeface="+mn-lt"/>
                <a:ea typeface="+mn-ea"/>
                <a:cs typeface="+mn-cs"/>
              </a:rPr>
              <a:t>	Private sector-they are in touch with the market and availability of different products </a:t>
            </a:r>
          </a:p>
          <a:p>
            <a:r>
              <a:rPr lang="en-US" sz="1200" u="none" kern="1200" dirty="0" smtClean="0">
                <a:solidFill>
                  <a:schemeClr val="tx1"/>
                </a:solidFill>
                <a:latin typeface="+mn-lt"/>
                <a:ea typeface="+mn-ea"/>
                <a:cs typeface="+mn-cs"/>
              </a:rPr>
              <a:t>	Researchers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38</a:t>
            </a:fld>
            <a:endParaRPr lang="en-US"/>
          </a:p>
        </p:txBody>
      </p:sp>
    </p:spTree>
    <p:extLst>
      <p:ext uri="{BB962C8B-B14F-4D97-AF65-F5344CB8AC3E}">
        <p14:creationId xmlns:p14="http://schemas.microsoft.com/office/powerpoint/2010/main" val="30267962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Who are the key stakeholders?</a:t>
            </a:r>
          </a:p>
          <a:p>
            <a:r>
              <a:rPr lang="en-US" sz="1200" u="none" kern="1200" dirty="0" smtClean="0">
                <a:solidFill>
                  <a:schemeClr val="tx1"/>
                </a:solidFill>
                <a:latin typeface="+mn-lt"/>
                <a:ea typeface="+mn-ea"/>
                <a:cs typeface="+mn-cs"/>
              </a:rPr>
              <a:t>Anyone who is involved</a:t>
            </a:r>
            <a:r>
              <a:rPr lang="en-US" sz="1200" u="none" kern="1200" baseline="0" dirty="0" smtClean="0">
                <a:solidFill>
                  <a:schemeClr val="tx1"/>
                </a:solidFill>
                <a:latin typeface="+mn-lt"/>
                <a:ea typeface="+mn-ea"/>
                <a:cs typeface="+mn-cs"/>
              </a:rPr>
              <a:t> directly or indirectly in the program- there are a lot of stakeholders that need to be involved early on in the program. Like</a:t>
            </a:r>
          </a:p>
          <a:p>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National, district, local government stakeholders</a:t>
            </a:r>
          </a:p>
          <a:p>
            <a:pPr lvl="0"/>
            <a:r>
              <a:rPr lang="en-US" sz="1200" u="none" kern="1200" dirty="0" smtClean="0">
                <a:solidFill>
                  <a:schemeClr val="tx1"/>
                </a:solidFill>
                <a:latin typeface="+mn-lt"/>
                <a:ea typeface="+mn-ea"/>
                <a:cs typeface="+mn-cs"/>
              </a:rPr>
              <a:t>Clergy, Chiefs, Community leaders</a:t>
            </a:r>
          </a:p>
          <a:p>
            <a:pPr lvl="0"/>
            <a:r>
              <a:rPr lang="en-US" sz="1200" u="none" kern="1200" dirty="0" smtClean="0">
                <a:solidFill>
                  <a:schemeClr val="tx1"/>
                </a:solidFill>
                <a:latin typeface="+mn-lt"/>
                <a:ea typeface="+mn-ea"/>
                <a:cs typeface="+mn-cs"/>
              </a:rPr>
              <a:t>Donors</a:t>
            </a:r>
          </a:p>
          <a:p>
            <a:pPr lvl="0"/>
            <a:r>
              <a:rPr lang="en-US" sz="1200" u="none" kern="1200" dirty="0" smtClean="0">
                <a:solidFill>
                  <a:schemeClr val="tx1"/>
                </a:solidFill>
                <a:latin typeface="+mn-lt"/>
                <a:ea typeface="+mn-ea"/>
                <a:cs typeface="+mn-cs"/>
              </a:rPr>
              <a:t>Implementers</a:t>
            </a:r>
          </a:p>
          <a:p>
            <a:pPr lvl="0"/>
            <a:r>
              <a:rPr lang="en-US" sz="1200" u="none" kern="1200" dirty="0" smtClean="0">
                <a:solidFill>
                  <a:schemeClr val="tx1"/>
                </a:solidFill>
                <a:latin typeface="+mn-lt"/>
                <a:ea typeface="+mn-ea"/>
                <a:cs typeface="+mn-cs"/>
              </a:rPr>
              <a:t>Community members</a:t>
            </a:r>
          </a:p>
          <a:p>
            <a:pPr lvl="0"/>
            <a:r>
              <a:rPr lang="en-US" sz="1200" u="none" kern="1200" dirty="0" smtClean="0">
                <a:solidFill>
                  <a:schemeClr val="tx1"/>
                </a:solidFill>
                <a:latin typeface="+mn-lt"/>
                <a:ea typeface="+mn-ea"/>
                <a:cs typeface="+mn-cs"/>
              </a:rPr>
              <a:t>Private sector soap producers and vendors</a:t>
            </a:r>
          </a:p>
          <a:p>
            <a:pPr lvl="0"/>
            <a:r>
              <a:rPr lang="en-US" sz="1200" u="none" kern="1200" dirty="0" smtClean="0">
                <a:solidFill>
                  <a:schemeClr val="tx1"/>
                </a:solidFill>
                <a:latin typeface="+mn-lt"/>
                <a:ea typeface="+mn-ea"/>
                <a:cs typeface="+mn-cs"/>
              </a:rPr>
              <a:t>Teachers</a:t>
            </a:r>
          </a:p>
          <a:p>
            <a:pPr lvl="0"/>
            <a:r>
              <a:rPr lang="en-US" sz="1200" u="none" kern="1200" dirty="0" smtClean="0">
                <a:solidFill>
                  <a:schemeClr val="tx1"/>
                </a:solidFill>
                <a:latin typeface="+mn-lt"/>
                <a:ea typeface="+mn-ea"/>
                <a:cs typeface="+mn-cs"/>
              </a:rPr>
              <a:t>Mothers and fathers</a:t>
            </a:r>
          </a:p>
          <a:p>
            <a:pPr lvl="0"/>
            <a:r>
              <a:rPr lang="en-US" sz="1200" u="none" kern="1200" dirty="0" smtClean="0">
                <a:solidFill>
                  <a:schemeClr val="tx1"/>
                </a:solidFill>
                <a:latin typeface="+mn-lt"/>
                <a:ea typeface="+mn-ea"/>
                <a:cs typeface="+mn-cs"/>
              </a:rPr>
              <a:t>Pupils</a:t>
            </a:r>
          </a:p>
          <a:p>
            <a:pPr lvl="0"/>
            <a:r>
              <a:rPr lang="en-US" sz="1200" u="none" kern="1200" dirty="0" smtClean="0">
                <a:solidFill>
                  <a:schemeClr val="tx1"/>
                </a:solidFill>
                <a:latin typeface="+mn-lt"/>
                <a:ea typeface="+mn-ea"/>
                <a:cs typeface="+mn-cs"/>
              </a:rPr>
              <a:t>Health care workers</a:t>
            </a:r>
          </a:p>
          <a:p>
            <a:pPr lvl="0"/>
            <a:r>
              <a:rPr lang="en-US" sz="1200" u="none" kern="1200" dirty="0" smtClean="0">
                <a:solidFill>
                  <a:schemeClr val="tx1"/>
                </a:solidFill>
                <a:latin typeface="+mn-lt"/>
                <a:ea typeface="+mn-ea"/>
                <a:cs typeface="+mn-cs"/>
              </a:rPr>
              <a:t>Researchers as well</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Example: In one school-based WASH intervention, what motivated teachers for clean hands is that when children had clean hands so their grading was easier. While that teachers felt the health component</a:t>
            </a:r>
            <a:r>
              <a:rPr lang="en-US" sz="1200" u="none" kern="1200" baseline="0" dirty="0" smtClean="0">
                <a:solidFill>
                  <a:schemeClr val="tx1"/>
                </a:solidFill>
                <a:latin typeface="+mn-lt"/>
                <a:ea typeface="+mn-ea"/>
                <a:cs typeface="+mn-cs"/>
              </a:rPr>
              <a:t> was important as well what was really important was that their grading was easier.</a:t>
            </a:r>
            <a:r>
              <a:rPr lang="en-US" sz="1200" u="none" kern="1200" dirty="0" smtClean="0">
                <a:solidFill>
                  <a:schemeClr val="tx1"/>
                </a:solidFill>
                <a:latin typeface="+mn-lt"/>
                <a:ea typeface="+mn-ea"/>
                <a:cs typeface="+mn-cs"/>
              </a:rPr>
              <a:t> So it’s important to understand what the challenges, barriers and various motivators for stakeholders.</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39</a:t>
            </a:fld>
            <a:endParaRPr lang="en-US"/>
          </a:p>
        </p:txBody>
      </p:sp>
    </p:spTree>
    <p:extLst>
      <p:ext uri="{BB962C8B-B14F-4D97-AF65-F5344CB8AC3E}">
        <p14:creationId xmlns:p14="http://schemas.microsoft.com/office/powerpoint/2010/main" val="964986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Speaker: Robert </a:t>
            </a:r>
            <a:r>
              <a:rPr lang="en-US" sz="1200" u="none" kern="1200" dirty="0" err="1" smtClean="0">
                <a:solidFill>
                  <a:schemeClr val="tx1"/>
                </a:solidFill>
                <a:latin typeface="+mn-lt"/>
                <a:ea typeface="+mn-ea"/>
                <a:cs typeface="+mn-cs"/>
              </a:rPr>
              <a:t>Dreiblebis</a:t>
            </a:r>
            <a:r>
              <a:rPr lang="en-US" sz="1200" u="none" kern="1200" dirty="0" smtClean="0">
                <a:solidFill>
                  <a:schemeClr val="tx1"/>
                </a:solidFill>
                <a:latin typeface="+mn-lt"/>
                <a:ea typeface="+mn-ea"/>
                <a:cs typeface="+mn-cs"/>
              </a:rPr>
              <a:t> </a:t>
            </a:r>
          </a:p>
          <a:p>
            <a:r>
              <a:rPr lang="en-US" sz="1200" u="none" kern="1200" dirty="0" smtClean="0">
                <a:solidFill>
                  <a:schemeClr val="tx1"/>
                </a:solidFill>
                <a:latin typeface="+mn-lt"/>
                <a:ea typeface="+mn-ea"/>
                <a:cs typeface="+mn-cs"/>
              </a:rPr>
              <a:t>This is the framework</a:t>
            </a:r>
            <a:r>
              <a:rPr lang="en-US" sz="1200" u="none" kern="1200" baseline="0" dirty="0" smtClean="0">
                <a:solidFill>
                  <a:schemeClr val="tx1"/>
                </a:solidFill>
                <a:latin typeface="+mn-lt"/>
                <a:ea typeface="+mn-ea"/>
                <a:cs typeface="+mn-cs"/>
              </a:rPr>
              <a:t> we discussed last time. </a:t>
            </a:r>
          </a:p>
          <a:p>
            <a:endParaRPr lang="en-US" sz="1200" u="none" kern="1200" baseline="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Last time we talked about two sets of factors that influence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a:t>
            </a:r>
          </a:p>
          <a:p>
            <a:pPr lvl="0"/>
            <a:r>
              <a:rPr lang="en-US" sz="1200" u="none" kern="1200" dirty="0" smtClean="0">
                <a:solidFill>
                  <a:schemeClr val="tx1"/>
                </a:solidFill>
                <a:latin typeface="+mn-lt"/>
                <a:ea typeface="+mn-ea"/>
                <a:cs typeface="+mn-cs"/>
              </a:rPr>
              <a:t>1) Environment-the larger context in which these behaviors are occurring </a:t>
            </a:r>
          </a:p>
          <a:p>
            <a:pPr lvl="0"/>
            <a:r>
              <a:rPr lang="en-US" sz="1200" u="none" kern="1200" dirty="0" smtClean="0">
                <a:solidFill>
                  <a:schemeClr val="tx1"/>
                </a:solidFill>
                <a:latin typeface="+mn-lt"/>
                <a:ea typeface="+mn-ea"/>
                <a:cs typeface="+mn-cs"/>
              </a:rPr>
              <a:t>2) Cognitive factors</a:t>
            </a:r>
            <a:r>
              <a:rPr lang="en-US" sz="1200" u="none" kern="1200" baseline="0" dirty="0" smtClean="0">
                <a:solidFill>
                  <a:schemeClr val="tx1"/>
                </a:solidFill>
                <a:latin typeface="+mn-lt"/>
                <a:ea typeface="+mn-ea"/>
                <a:cs typeface="+mn-cs"/>
              </a:rPr>
              <a:t> – these include </a:t>
            </a:r>
            <a:r>
              <a:rPr lang="en-US" sz="1200" u="none" kern="1200" dirty="0" smtClean="0">
                <a:solidFill>
                  <a:schemeClr val="tx1"/>
                </a:solidFill>
                <a:latin typeface="+mn-lt"/>
                <a:ea typeface="+mn-ea"/>
                <a:cs typeface="+mn-cs"/>
              </a:rPr>
              <a:t>planning, motivation, and habits.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a:t>
            </a:fld>
            <a:endParaRPr lang="en-US"/>
          </a:p>
        </p:txBody>
      </p:sp>
    </p:spTree>
    <p:extLst>
      <p:ext uri="{BB962C8B-B14F-4D97-AF65-F5344CB8AC3E}">
        <p14:creationId xmlns:p14="http://schemas.microsoft.com/office/powerpoint/2010/main" val="124706302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For discussion</a:t>
            </a:r>
          </a:p>
          <a:p>
            <a:r>
              <a:rPr lang="en-US" sz="1200" u="none" kern="1200" dirty="0" smtClean="0">
                <a:solidFill>
                  <a:schemeClr val="tx1"/>
                </a:solidFill>
                <a:latin typeface="+mn-lt"/>
                <a:ea typeface="+mn-ea"/>
                <a:cs typeface="+mn-cs"/>
              </a:rPr>
              <a:t>What are the roles that you would like these stakeholders to play?</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Examples: 	Role models to show how the healthy behaviors should</a:t>
            </a:r>
            <a:r>
              <a:rPr lang="en-US" sz="1200" u="none" kern="1200" baseline="0" dirty="0" smtClean="0">
                <a:solidFill>
                  <a:schemeClr val="tx1"/>
                </a:solidFill>
                <a:latin typeface="+mn-lt"/>
                <a:ea typeface="+mn-ea"/>
                <a:cs typeface="+mn-cs"/>
              </a:rPr>
              <a:t> be done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		Provide evidence</a:t>
            </a:r>
          </a:p>
          <a:p>
            <a:r>
              <a:rPr lang="en-US" sz="1200" u="none" kern="1200" dirty="0" smtClean="0">
                <a:solidFill>
                  <a:schemeClr val="tx1"/>
                </a:solidFill>
                <a:latin typeface="+mn-lt"/>
                <a:ea typeface="+mn-ea"/>
                <a:cs typeface="+mn-cs"/>
              </a:rPr>
              <a:t>		Allocate budget for activities specifically</a:t>
            </a:r>
            <a:r>
              <a:rPr lang="en-US" sz="1200" u="none" kern="1200" baseline="0" dirty="0" smtClean="0">
                <a:solidFill>
                  <a:schemeClr val="tx1"/>
                </a:solidFill>
                <a:latin typeface="+mn-lt"/>
                <a:ea typeface="+mn-ea"/>
                <a:cs typeface="+mn-cs"/>
              </a:rPr>
              <a:t> from leaders and government </a:t>
            </a:r>
          </a:p>
          <a:p>
            <a:r>
              <a:rPr lang="en-US" sz="1200" u="none" kern="1200" baseline="0" dirty="0" smtClean="0">
                <a:solidFill>
                  <a:schemeClr val="tx1"/>
                </a:solidFill>
                <a:latin typeface="+mn-lt"/>
                <a:ea typeface="+mn-ea"/>
                <a:cs typeface="+mn-cs"/>
              </a:rPr>
              <a:t>		Government and clergy can also disseminate messages and influence the community</a:t>
            </a:r>
            <a:endParaRPr lang="en-US" sz="1200" u="none" kern="1200" dirty="0" smtClean="0">
              <a:solidFill>
                <a:schemeClr val="tx1"/>
              </a:solidFill>
              <a:latin typeface="+mn-lt"/>
              <a:ea typeface="+mn-ea"/>
              <a:cs typeface="+mn-cs"/>
            </a:endParaRP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Researchers can also play an important</a:t>
            </a:r>
            <a:r>
              <a:rPr lang="en-US" sz="1200" u="none" kern="1200" baseline="0" dirty="0" smtClean="0">
                <a:solidFill>
                  <a:schemeClr val="tx1"/>
                </a:solidFill>
                <a:latin typeface="+mn-lt"/>
                <a:ea typeface="+mn-ea"/>
                <a:cs typeface="+mn-cs"/>
              </a:rPr>
              <a:t> role in understanding the impact of healthy behaviors and to provide evidence</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It is important that stakeholders understand what roles they are going to play and that they are willing to actually play them.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40</a:t>
            </a:fld>
            <a:endParaRPr lang="en-US"/>
          </a:p>
        </p:txBody>
      </p:sp>
    </p:spTree>
    <p:extLst>
      <p:ext uri="{BB962C8B-B14F-4D97-AF65-F5344CB8AC3E}">
        <p14:creationId xmlns:p14="http://schemas.microsoft.com/office/powerpoint/2010/main" val="39557588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There are</a:t>
            </a:r>
            <a:r>
              <a:rPr lang="en-US" sz="1200" u="none" kern="1200" baseline="0" dirty="0" smtClean="0">
                <a:solidFill>
                  <a:schemeClr val="tx1"/>
                </a:solidFill>
                <a:latin typeface="+mn-lt"/>
                <a:ea typeface="+mn-ea"/>
                <a:cs typeface="+mn-cs"/>
              </a:rPr>
              <a:t> many roles that the stakeholders can play in your program. It is important to be sure that the communication between stakeholders makes it clear what roles that they should play and that each stakeholder understands and agrees to that role. You will also want to be sure that all necessary roles are covered.</a:t>
            </a:r>
            <a:endParaRPr lang="en-US" sz="1200" u="none"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41</a:t>
            </a:fld>
            <a:endParaRPr lang="en-US"/>
          </a:p>
        </p:txBody>
      </p:sp>
    </p:spTree>
    <p:extLst>
      <p:ext uri="{BB962C8B-B14F-4D97-AF65-F5344CB8AC3E}">
        <p14:creationId xmlns:p14="http://schemas.microsoft.com/office/powerpoint/2010/main" val="35865561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Parents play</a:t>
            </a:r>
            <a:r>
              <a:rPr lang="en-US" sz="1200" u="none" kern="1200" baseline="0" dirty="0" smtClean="0">
                <a:solidFill>
                  <a:schemeClr val="tx1"/>
                </a:solidFill>
                <a:latin typeface="+mn-lt"/>
                <a:ea typeface="+mn-ea"/>
                <a:cs typeface="+mn-cs"/>
              </a:rPr>
              <a:t> a critical role as models of behavior change. For community-based programs, we are specifically targeting mothers and caregivers of children under 5 years. Parents and caregivers can also be targets of behavior change and receptive to messages when school children bring home HWWS messages.</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Elected leaders are critical stakeholders, as they are able to promote HWWS messages at community gatherings and on TV/Radio. Engaging with elected leaders can ensure that messages are given high priority. Global HW day is a great opportunity to engage leaders.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42</a:t>
            </a:fld>
            <a:endParaRPr lang="en-US"/>
          </a:p>
        </p:txBody>
      </p:sp>
    </p:spTree>
    <p:extLst>
      <p:ext uri="{BB962C8B-B14F-4D97-AF65-F5344CB8AC3E}">
        <p14:creationId xmlns:p14="http://schemas.microsoft.com/office/powerpoint/2010/main" val="34731946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Many</a:t>
            </a:r>
            <a:r>
              <a:rPr lang="en-US" sz="1200" u="none" kern="1200" baseline="0" dirty="0" smtClean="0">
                <a:solidFill>
                  <a:schemeClr val="tx1"/>
                </a:solidFill>
                <a:latin typeface="+mn-lt"/>
                <a:ea typeface="+mn-ea"/>
                <a:cs typeface="+mn-cs"/>
              </a:rPr>
              <a:t> donors do not provide sufficient funding for behavior change communication and behavior change materials. This is especially true when hygiene messages are a part of a WASH program. Donors must understand the importance of formative research on appropriate messages and BCC materials. Donors also should support monitoring and evaluation to ensure that the programs are successful.</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In</a:t>
            </a:r>
            <a:r>
              <a:rPr lang="en-US" sz="1200" u="none" strike="noStrike" kern="1200" baseline="0" dirty="0" smtClean="0">
                <a:solidFill>
                  <a:schemeClr val="tx1"/>
                </a:solidFill>
                <a:latin typeface="+mn-lt"/>
                <a:ea typeface="+mn-ea"/>
                <a:cs typeface="+mn-cs"/>
              </a:rPr>
              <a:t> addition to all the other tasks, t</a:t>
            </a:r>
            <a:r>
              <a:rPr lang="en-US" sz="1200" u="none" kern="1200" dirty="0" smtClean="0">
                <a:solidFill>
                  <a:schemeClr val="tx1"/>
                </a:solidFill>
                <a:latin typeface="+mn-lt"/>
                <a:ea typeface="+mn-ea"/>
                <a:cs typeface="+mn-cs"/>
              </a:rPr>
              <a:t>he</a:t>
            </a:r>
            <a:r>
              <a:rPr lang="en-US" sz="1200" u="none" kern="1200" baseline="0" dirty="0" smtClean="0">
                <a:solidFill>
                  <a:schemeClr val="tx1"/>
                </a:solidFill>
                <a:latin typeface="+mn-lt"/>
                <a:ea typeface="+mn-ea"/>
                <a:cs typeface="+mn-cs"/>
              </a:rPr>
              <a:t> implementers should bring all stakeholders together and make sure people understand their roles. </a:t>
            </a:r>
            <a:endParaRPr lang="en-US" sz="1200" u="none"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43</a:t>
            </a:fld>
            <a:endParaRPr lang="en-US"/>
          </a:p>
        </p:txBody>
      </p:sp>
    </p:spTree>
    <p:extLst>
      <p:ext uri="{BB962C8B-B14F-4D97-AF65-F5344CB8AC3E}">
        <p14:creationId xmlns:p14="http://schemas.microsoft.com/office/powerpoint/2010/main" val="39615055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 private</a:t>
            </a:r>
            <a:r>
              <a:rPr lang="en-US" sz="1200" u="none" kern="1200" baseline="0" dirty="0" smtClean="0">
                <a:solidFill>
                  <a:schemeClr val="tx1"/>
                </a:solidFill>
                <a:latin typeface="+mn-lt"/>
                <a:ea typeface="+mn-ea"/>
                <a:cs typeface="+mn-cs"/>
              </a:rPr>
              <a:t> sector has a vested interest in soap purchasing and can be engaged as part of national and local HWWS programs. The private sector may have financial resources, but also materials on behavior change that could be useful.</a:t>
            </a:r>
          </a:p>
          <a:p>
            <a:endParaRPr lang="en-US" sz="1200" u="none" kern="1200" baseline="0" dirty="0" smtClean="0">
              <a:solidFill>
                <a:schemeClr val="tx1"/>
              </a:solidFill>
              <a:latin typeface="+mn-lt"/>
              <a:ea typeface="+mn-ea"/>
              <a:cs typeface="+mn-cs"/>
            </a:endParaRPr>
          </a:p>
          <a:p>
            <a:r>
              <a:rPr lang="en-US" sz="1200" u="none" kern="1200" baseline="0" dirty="0" smtClean="0">
                <a:solidFill>
                  <a:schemeClr val="tx1"/>
                </a:solidFill>
                <a:latin typeface="+mn-lt"/>
                <a:ea typeface="+mn-ea"/>
                <a:cs typeface="+mn-cs"/>
              </a:rPr>
              <a:t>Policy makers should be engaged so that your program complements or builds on existing efforts and complements previous or ongoing programs. If successful, the government will be the best opportunity for scale.</a:t>
            </a:r>
            <a:endParaRPr lang="en-US" sz="1200" u="none"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44</a:t>
            </a:fld>
            <a:endParaRPr lang="en-US"/>
          </a:p>
        </p:txBody>
      </p:sp>
    </p:spTree>
    <p:extLst>
      <p:ext uri="{BB962C8B-B14F-4D97-AF65-F5344CB8AC3E}">
        <p14:creationId xmlns:p14="http://schemas.microsoft.com/office/powerpoint/2010/main" val="34753816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 health sector has a key interest in HWWS programs</a:t>
            </a:r>
            <a:r>
              <a:rPr lang="en-US" sz="1200" u="none" kern="1200" baseline="0" dirty="0" smtClean="0">
                <a:solidFill>
                  <a:schemeClr val="tx1"/>
                </a:solidFill>
                <a:latin typeface="+mn-lt"/>
                <a:ea typeface="+mn-ea"/>
                <a:cs typeface="+mn-cs"/>
              </a:rPr>
              <a:t> and may be able to engage the programs at health facilities and provide training materials that have been used for health care workers.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45</a:t>
            </a:fld>
            <a:endParaRPr lang="en-US"/>
          </a:p>
        </p:txBody>
      </p:sp>
    </p:spTree>
    <p:extLst>
      <p:ext uri="{BB962C8B-B14F-4D97-AF65-F5344CB8AC3E}">
        <p14:creationId xmlns:p14="http://schemas.microsoft.com/office/powerpoint/2010/main" val="8274866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0" u="none" strike="noStrike" kern="1200" dirty="0" smtClean="0">
                <a:solidFill>
                  <a:schemeClr val="tx1"/>
                </a:solidFill>
                <a:latin typeface="+mn-lt"/>
                <a:ea typeface="+mn-ea"/>
                <a:cs typeface="+mn-cs"/>
              </a:rPr>
              <a:t>As</a:t>
            </a:r>
            <a:r>
              <a:rPr lang="en-US" sz="1200" b="0" u="none" strike="noStrike" kern="1200" baseline="0" dirty="0" smtClean="0">
                <a:solidFill>
                  <a:schemeClr val="tx1"/>
                </a:solidFill>
                <a:latin typeface="+mn-lt"/>
                <a:ea typeface="+mn-ea"/>
                <a:cs typeface="+mn-cs"/>
              </a:rPr>
              <a:t> part of a school-based program, it is important to engage the education sector, to determine existing policies and gain access to the schools. The Ministry of Education my be able to ensure proper targeting of your program.</a:t>
            </a:r>
            <a:endParaRPr lang="en-US" sz="1050" b="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46</a:t>
            </a:fld>
            <a:endParaRPr lang="en-US"/>
          </a:p>
        </p:txBody>
      </p:sp>
    </p:spTree>
    <p:extLst>
      <p:ext uri="{BB962C8B-B14F-4D97-AF65-F5344CB8AC3E}">
        <p14:creationId xmlns:p14="http://schemas.microsoft.com/office/powerpoint/2010/main" val="31094127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strike="noStrike" kern="1200" dirty="0" smtClean="0">
                <a:solidFill>
                  <a:schemeClr val="tx1"/>
                </a:solidFill>
                <a:latin typeface="+mn-lt"/>
                <a:ea typeface="+mn-ea"/>
                <a:cs typeface="+mn-cs"/>
              </a:rPr>
              <a:t>School</a:t>
            </a:r>
            <a:r>
              <a:rPr lang="en-US" sz="1200" u="none" strike="noStrike" kern="1200" baseline="0" dirty="0" smtClean="0">
                <a:solidFill>
                  <a:schemeClr val="tx1"/>
                </a:solidFill>
                <a:latin typeface="+mn-lt"/>
                <a:ea typeface="+mn-ea"/>
                <a:cs typeface="+mn-cs"/>
              </a:rPr>
              <a:t> children are key stakeholders for school-based programs. Messages and approaches must be child-friendly. Children are typically responsible for maintaining and materials and foster peer-to-peer learning.</a:t>
            </a:r>
            <a:endParaRPr lang="en-US" sz="1200" u="none"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47</a:t>
            </a:fld>
            <a:endParaRPr lang="en-US"/>
          </a:p>
        </p:txBody>
      </p:sp>
    </p:spTree>
    <p:extLst>
      <p:ext uri="{BB962C8B-B14F-4D97-AF65-F5344CB8AC3E}">
        <p14:creationId xmlns:p14="http://schemas.microsoft.com/office/powerpoint/2010/main" val="28148749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Teachers</a:t>
            </a:r>
            <a:r>
              <a:rPr lang="en-US" sz="1200" u="none" kern="1200" baseline="0" dirty="0" smtClean="0">
                <a:solidFill>
                  <a:schemeClr val="tx1"/>
                </a:solidFill>
                <a:latin typeface="+mn-lt"/>
                <a:ea typeface="+mn-ea"/>
                <a:cs typeface="+mn-cs"/>
              </a:rPr>
              <a:t> are often overworked in low-income settings. It is important to engage teachers to be sure that any school based program finds the right incentives to ensure that teachers can perform their duties, which often include ensuring the sustainability of school-based programs.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48</a:t>
            </a:fld>
            <a:endParaRPr lang="en-US"/>
          </a:p>
        </p:txBody>
      </p:sp>
    </p:spTree>
    <p:extLst>
      <p:ext uri="{BB962C8B-B14F-4D97-AF65-F5344CB8AC3E}">
        <p14:creationId xmlns:p14="http://schemas.microsoft.com/office/powerpoint/2010/main" val="11995331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en-US" sz="1200" u="none" kern="1200" dirty="0" smtClean="0">
                <a:solidFill>
                  <a:schemeClr val="tx1"/>
                </a:solidFill>
                <a:latin typeface="+mn-lt"/>
                <a:ea typeface="+mn-ea"/>
                <a:cs typeface="+mn-cs"/>
              </a:rPr>
              <a:t>School</a:t>
            </a:r>
            <a:r>
              <a:rPr lang="en-US" sz="1200" u="none" kern="1200" baseline="0" dirty="0" smtClean="0">
                <a:solidFill>
                  <a:schemeClr val="tx1"/>
                </a:solidFill>
                <a:latin typeface="+mn-lt"/>
                <a:ea typeface="+mn-ea"/>
                <a:cs typeface="+mn-cs"/>
              </a:rPr>
              <a:t> directors or head teachers are the key decision-makers of the school and establish the WASH conditions. </a:t>
            </a:r>
            <a:endParaRPr lang="en-US" sz="1200" u="none" kern="1200" dirty="0" smtClean="0">
              <a:solidFill>
                <a:schemeClr val="tx1"/>
              </a:solidFill>
              <a:latin typeface="+mn-lt"/>
              <a:ea typeface="+mn-ea"/>
              <a:cs typeface="+mn-cs"/>
            </a:endParaRPr>
          </a:p>
          <a:p>
            <a:pPr lvl="1"/>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Parent-teacher</a:t>
            </a:r>
            <a:r>
              <a:rPr lang="en-US" sz="1200" u="none" kern="1200" baseline="0" dirty="0" smtClean="0">
                <a:solidFill>
                  <a:schemeClr val="tx1"/>
                </a:solidFill>
                <a:latin typeface="+mn-lt"/>
                <a:ea typeface="+mn-ea"/>
                <a:cs typeface="+mn-cs"/>
              </a:rPr>
              <a:t> associations are important partners who often provide support and funding for purchasing of soap and maintenance of facilities.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49</a:t>
            </a:fld>
            <a:endParaRPr lang="en-US"/>
          </a:p>
        </p:txBody>
      </p:sp>
    </p:spTree>
    <p:extLst>
      <p:ext uri="{BB962C8B-B14F-4D97-AF65-F5344CB8AC3E}">
        <p14:creationId xmlns:p14="http://schemas.microsoft.com/office/powerpoint/2010/main" val="3689389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How</a:t>
            </a:r>
            <a:r>
              <a:rPr lang="en-US" sz="1200" u="none" kern="1200" baseline="0" dirty="0" smtClean="0">
                <a:solidFill>
                  <a:schemeClr val="tx1"/>
                </a:solidFill>
                <a:latin typeface="+mn-lt"/>
                <a:ea typeface="+mn-ea"/>
                <a:cs typeface="+mn-cs"/>
              </a:rPr>
              <a:t> do we take this broad determinants and make them into a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strategy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a:t>
            </a:fld>
            <a:endParaRPr lang="en-US"/>
          </a:p>
        </p:txBody>
      </p:sp>
    </p:spTree>
    <p:extLst>
      <p:ext uri="{BB962C8B-B14F-4D97-AF65-F5344CB8AC3E}">
        <p14:creationId xmlns:p14="http://schemas.microsoft.com/office/powerpoint/2010/main" val="632575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strike="noStrike" kern="1200" dirty="0" smtClean="0">
                <a:solidFill>
                  <a:schemeClr val="tx1"/>
                </a:solidFill>
                <a:latin typeface="+mn-lt"/>
                <a:ea typeface="+mn-ea"/>
                <a:cs typeface="+mn-cs"/>
              </a:rPr>
              <a:t> Ask yourself</a:t>
            </a:r>
            <a:r>
              <a:rPr lang="en-US" sz="1200" u="none" strike="noStrike" kern="1200" baseline="0" dirty="0" smtClean="0">
                <a:solidFill>
                  <a:schemeClr val="tx1"/>
                </a:solidFill>
                <a:latin typeface="+mn-lt"/>
                <a:ea typeface="+mn-ea"/>
                <a:cs typeface="+mn-cs"/>
              </a:rPr>
              <a:t> these questions before you start</a:t>
            </a:r>
          </a:p>
          <a:p>
            <a:pPr lvl="0"/>
            <a:r>
              <a:rPr lang="en-US" sz="1200" u="none" kern="1200" dirty="0" smtClean="0">
                <a:solidFill>
                  <a:schemeClr val="tx1"/>
                </a:solidFill>
                <a:latin typeface="+mn-lt"/>
                <a:ea typeface="+mn-ea"/>
                <a:cs typeface="+mn-cs"/>
              </a:rPr>
              <a:t>What is your budget?</a:t>
            </a:r>
          </a:p>
          <a:p>
            <a:pPr lvl="0"/>
            <a:r>
              <a:rPr lang="en-US" sz="1200" u="none" kern="1200" dirty="0" smtClean="0">
                <a:solidFill>
                  <a:schemeClr val="tx1"/>
                </a:solidFill>
                <a:latin typeface="+mn-lt"/>
                <a:ea typeface="+mn-ea"/>
                <a:cs typeface="+mn-cs"/>
              </a:rPr>
              <a:t>	This will influence the scope</a:t>
            </a:r>
            <a:r>
              <a:rPr lang="en-US" sz="1200" u="none" kern="1200" baseline="0" dirty="0" smtClean="0">
                <a:solidFill>
                  <a:schemeClr val="tx1"/>
                </a:solidFill>
                <a:latin typeface="+mn-lt"/>
                <a:ea typeface="+mn-ea"/>
                <a:cs typeface="+mn-cs"/>
              </a:rPr>
              <a:t> and scale of your program</a:t>
            </a:r>
            <a:endParaRPr lang="en-US" sz="1200" u="none" kern="1200" dirty="0" smtClean="0">
              <a:solidFill>
                <a:schemeClr val="tx1"/>
              </a:solidFill>
              <a:latin typeface="+mn-lt"/>
              <a:ea typeface="+mn-ea"/>
              <a:cs typeface="+mn-cs"/>
            </a:endParaRPr>
          </a:p>
          <a:p>
            <a:r>
              <a:rPr lang="en-US" sz="1200" u="none" strike="noStrike" kern="1200" baseline="0" dirty="0" smtClean="0">
                <a:solidFill>
                  <a:schemeClr val="tx1"/>
                </a:solidFill>
                <a:latin typeface="+mn-lt"/>
                <a:ea typeface="+mn-ea"/>
                <a:cs typeface="+mn-cs"/>
              </a:rPr>
              <a:t>	Make sure your size of your program actually fits your budget</a:t>
            </a:r>
          </a:p>
          <a:p>
            <a:r>
              <a:rPr lang="en-US" sz="1200" u="none" strike="noStrike" kern="1200" baseline="0" dirty="0" smtClean="0">
                <a:solidFill>
                  <a:schemeClr val="tx1"/>
                </a:solidFill>
                <a:latin typeface="+mn-lt"/>
                <a:ea typeface="+mn-ea"/>
                <a:cs typeface="+mn-cs"/>
              </a:rPr>
              <a:t>	It might be better to have a high impact in a small area than a small impact in a larger area.</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are the capacities of the implementing organization, local universities?</a:t>
            </a:r>
          </a:p>
          <a:p>
            <a:pPr lvl="0"/>
            <a:r>
              <a:rPr lang="en-US" sz="1200" u="none" kern="1200" dirty="0" smtClean="0">
                <a:solidFill>
                  <a:schemeClr val="tx1"/>
                </a:solidFill>
                <a:latin typeface="+mn-lt"/>
                <a:ea typeface="+mn-ea"/>
                <a:cs typeface="+mn-cs"/>
              </a:rPr>
              <a:t>	This will help</a:t>
            </a:r>
            <a:r>
              <a:rPr lang="en-US" sz="1200" u="none" kern="1200" baseline="0" dirty="0" smtClean="0">
                <a:solidFill>
                  <a:schemeClr val="tx1"/>
                </a:solidFill>
                <a:latin typeface="+mn-lt"/>
                <a:ea typeface="+mn-ea"/>
                <a:cs typeface="+mn-cs"/>
              </a:rPr>
              <a:t> with developing messaging and other materials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data are available?</a:t>
            </a:r>
          </a:p>
          <a:p>
            <a:pPr lvl="0"/>
            <a:r>
              <a:rPr lang="en-US" sz="1200" u="none" kern="1200" dirty="0" smtClean="0">
                <a:solidFill>
                  <a:schemeClr val="tx1"/>
                </a:solidFill>
                <a:latin typeface="+mn-lt"/>
                <a:ea typeface="+mn-ea"/>
                <a:cs typeface="+mn-cs"/>
              </a:rPr>
              <a:t>	Do you know where HWWS</a:t>
            </a:r>
            <a:r>
              <a:rPr lang="en-US" sz="1200" u="none" kern="1200" baseline="0" dirty="0" smtClean="0">
                <a:solidFill>
                  <a:schemeClr val="tx1"/>
                </a:solidFill>
                <a:latin typeface="+mn-lt"/>
                <a:ea typeface="+mn-ea"/>
                <a:cs typeface="+mn-cs"/>
              </a:rPr>
              <a:t> is low or high? Where are WASH-related diseases endemic?</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What are the expectations of the funder?</a:t>
            </a:r>
          </a:p>
          <a:p>
            <a:pPr lvl="0"/>
            <a:r>
              <a:rPr lang="en-US" sz="1200" u="none" kern="1200" dirty="0" smtClean="0">
                <a:solidFill>
                  <a:schemeClr val="tx1"/>
                </a:solidFill>
                <a:latin typeface="+mn-lt"/>
                <a:ea typeface="+mn-ea"/>
                <a:cs typeface="+mn-cs"/>
              </a:rPr>
              <a:t>What are the existing policies you are trying to influence?</a:t>
            </a:r>
          </a:p>
          <a:p>
            <a:pPr lvl="0"/>
            <a:r>
              <a:rPr lang="en-US" sz="1200" u="none" kern="1200" dirty="0" smtClean="0">
                <a:solidFill>
                  <a:schemeClr val="tx1"/>
                </a:solidFill>
                <a:latin typeface="+mn-lt"/>
                <a:ea typeface="+mn-ea"/>
                <a:cs typeface="+mn-cs"/>
              </a:rPr>
              <a:t>What are the key risks?</a:t>
            </a:r>
          </a:p>
          <a:p>
            <a:pPr lvl="0"/>
            <a:r>
              <a:rPr lang="en-US" sz="1200" u="none" kern="1200" dirty="0" smtClean="0">
                <a:solidFill>
                  <a:schemeClr val="tx1"/>
                </a:solidFill>
                <a:latin typeface="+mn-lt"/>
                <a:ea typeface="+mn-ea"/>
                <a:cs typeface="+mn-cs"/>
              </a:rPr>
              <a:t>	What will make your program</a:t>
            </a:r>
            <a:r>
              <a:rPr lang="en-US" sz="1200" u="none" kern="1200" baseline="0" dirty="0" smtClean="0">
                <a:solidFill>
                  <a:schemeClr val="tx1"/>
                </a:solidFill>
                <a:latin typeface="+mn-lt"/>
                <a:ea typeface="+mn-ea"/>
                <a:cs typeface="+mn-cs"/>
              </a:rPr>
              <a:t> not succeed and how can these risks be mitigated?</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50</a:t>
            </a:fld>
            <a:endParaRPr lang="en-US"/>
          </a:p>
        </p:txBody>
      </p:sp>
    </p:spTree>
    <p:extLst>
      <p:ext uri="{BB962C8B-B14F-4D97-AF65-F5344CB8AC3E}">
        <p14:creationId xmlns:p14="http://schemas.microsoft.com/office/powerpoint/2010/main" val="7578328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Data management goes beyond simply what research</a:t>
            </a:r>
            <a:r>
              <a:rPr lang="en-US" sz="1200" u="none" kern="1200" baseline="0" dirty="0" smtClean="0">
                <a:solidFill>
                  <a:schemeClr val="tx1"/>
                </a:solidFill>
                <a:latin typeface="+mn-lt"/>
                <a:ea typeface="+mn-ea"/>
                <a:cs typeface="+mn-cs"/>
              </a:rPr>
              <a:t> is needed to track the program. Make sure to discuss with stakeholders and funders before the program starts to ensure optimal data is being tracked it is extremely difficult and often impossible to go back in time and gather data.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Establish expectations for what data will be generated</a:t>
            </a:r>
          </a:p>
          <a:p>
            <a:pPr lvl="1"/>
            <a:r>
              <a:rPr lang="en-US" sz="1200" u="none" kern="1200" dirty="0" smtClean="0">
                <a:solidFill>
                  <a:schemeClr val="tx1"/>
                </a:solidFill>
                <a:latin typeface="+mn-lt"/>
                <a:ea typeface="+mn-ea"/>
                <a:cs typeface="+mn-cs"/>
              </a:rPr>
              <a:t>What are the expectations for each stakeholder?</a:t>
            </a:r>
          </a:p>
          <a:p>
            <a:pPr lvl="1"/>
            <a:r>
              <a:rPr lang="en-US" sz="1200" u="none" kern="1200" dirty="0" smtClean="0">
                <a:solidFill>
                  <a:schemeClr val="tx1"/>
                </a:solidFill>
                <a:latin typeface="+mn-lt"/>
                <a:ea typeface="+mn-ea"/>
                <a:cs typeface="+mn-cs"/>
              </a:rPr>
              <a:t>When and how will the data be synthesized for different stakeholders?</a:t>
            </a:r>
          </a:p>
          <a:p>
            <a:pPr lvl="1"/>
            <a:r>
              <a:rPr lang="en-US" sz="1200" u="none" kern="1200" dirty="0" smtClean="0">
                <a:solidFill>
                  <a:schemeClr val="tx1"/>
                </a:solidFill>
                <a:latin typeface="+mn-lt"/>
                <a:ea typeface="+mn-ea"/>
                <a:cs typeface="+mn-cs"/>
              </a:rPr>
              <a:t>Is failure an option?</a:t>
            </a:r>
          </a:p>
          <a:p>
            <a:pPr lvl="0"/>
            <a:r>
              <a:rPr lang="en-US" sz="1200" u="none" kern="1200" dirty="0" smtClean="0">
                <a:solidFill>
                  <a:schemeClr val="tx1"/>
                </a:solidFill>
                <a:latin typeface="+mn-lt"/>
                <a:ea typeface="+mn-ea"/>
                <a:cs typeface="+mn-cs"/>
              </a:rPr>
              <a:t>Generate a timeline for feedback</a:t>
            </a:r>
          </a:p>
          <a:p>
            <a:pPr lvl="0"/>
            <a:r>
              <a:rPr lang="en-US" sz="1200" u="none" kern="1200" dirty="0" smtClean="0">
                <a:solidFill>
                  <a:schemeClr val="tx1"/>
                </a:solidFill>
                <a:latin typeface="+mn-lt"/>
                <a:ea typeface="+mn-ea"/>
                <a:cs typeface="+mn-cs"/>
              </a:rPr>
              <a:t>Establish how each stakeholder will receive the synthesized data</a:t>
            </a:r>
          </a:p>
          <a:p>
            <a:pPr lvl="0"/>
            <a:r>
              <a:rPr lang="en-US" sz="1200" u="none" kern="1200" dirty="0" smtClean="0">
                <a:solidFill>
                  <a:schemeClr val="tx1"/>
                </a:solidFill>
                <a:latin typeface="+mn-lt"/>
                <a:ea typeface="+mn-ea"/>
                <a:cs typeface="+mn-cs"/>
              </a:rPr>
              <a:t>Identify what you expect them to do with that data</a:t>
            </a:r>
          </a:p>
          <a:p>
            <a:pPr lvl="0"/>
            <a:r>
              <a:rPr lang="en-US" sz="1200" u="none" kern="1200" dirty="0" smtClean="0">
                <a:solidFill>
                  <a:schemeClr val="tx1"/>
                </a:solidFill>
                <a:latin typeface="+mn-lt"/>
                <a:ea typeface="+mn-ea"/>
                <a:cs typeface="+mn-cs"/>
              </a:rPr>
              <a:t>	Make sure you know</a:t>
            </a:r>
            <a:r>
              <a:rPr lang="en-US" sz="1200" u="none" kern="1200" baseline="0" dirty="0" smtClean="0">
                <a:solidFill>
                  <a:schemeClr val="tx1"/>
                </a:solidFill>
                <a:latin typeface="+mn-lt"/>
                <a:ea typeface="+mn-ea"/>
                <a:cs typeface="+mn-cs"/>
              </a:rPr>
              <a:t> what they want and how they want it. </a:t>
            </a:r>
            <a:endParaRPr lang="en-US" sz="1200" u="none" kern="1200" dirty="0" smtClean="0">
              <a:solidFill>
                <a:schemeClr val="tx1"/>
              </a:solidFill>
              <a:latin typeface="+mn-lt"/>
              <a:ea typeface="+mn-ea"/>
              <a:cs typeface="+mn-cs"/>
            </a:endParaRPr>
          </a:p>
          <a:p>
            <a:r>
              <a:rPr lang="en-US" sz="1200" b="1" u="none" kern="1200" dirty="0" smtClean="0">
                <a:solidFill>
                  <a:schemeClr val="tx1"/>
                </a:solidFill>
                <a:latin typeface="+mn-lt"/>
                <a:ea typeface="+mn-ea"/>
                <a:cs typeface="+mn-cs"/>
              </a:rPr>
              <a:t/>
            </a:r>
            <a:br>
              <a:rPr lang="en-US" sz="1200" b="1" u="none" kern="1200" dirty="0" smtClean="0">
                <a:solidFill>
                  <a:schemeClr val="tx1"/>
                </a:solidFill>
                <a:latin typeface="+mn-lt"/>
                <a:ea typeface="+mn-ea"/>
                <a:cs typeface="+mn-cs"/>
              </a:rPr>
            </a:br>
            <a:endParaRPr lang="fr-FR" u="none"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51</a:t>
            </a:fld>
            <a:endParaRPr lang="en-US"/>
          </a:p>
        </p:txBody>
      </p:sp>
    </p:spTree>
    <p:extLst>
      <p:ext uri="{BB962C8B-B14F-4D97-AF65-F5344CB8AC3E}">
        <p14:creationId xmlns:p14="http://schemas.microsoft.com/office/powerpoint/2010/main" val="19470796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15362" name="Notes Placeholder 2"/>
          <p:cNvSpPr>
            <a:spLocks noGrp="1"/>
          </p:cNvSpPr>
          <p:nvPr>
            <p:ph type="body" idx="1"/>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US" sz="1200" u="none" kern="1200" dirty="0" smtClean="0">
                <a:solidFill>
                  <a:schemeClr val="tx1"/>
                </a:solidFill>
                <a:latin typeface="+mn-lt"/>
                <a:ea typeface="+mn-ea"/>
                <a:cs typeface="+mn-cs"/>
              </a:rPr>
              <a:t>This is a data management and feedback model that we use as part of our programs to think about how we consider the baseline, monitoring and evaluation process feeds into scaling up the program</a:t>
            </a:r>
            <a:r>
              <a:rPr lang="en-US" sz="1200" u="none" kern="1200" baseline="0" dirty="0" smtClean="0">
                <a:solidFill>
                  <a:schemeClr val="tx1"/>
                </a:solidFill>
                <a:latin typeface="+mn-lt"/>
                <a:ea typeface="+mn-ea"/>
                <a:cs typeface="+mn-cs"/>
              </a:rPr>
              <a:t> and continuously changing the program. </a:t>
            </a:r>
            <a:r>
              <a:rPr lang="en-US" sz="1200" u="none" kern="1200" dirty="0" smtClean="0">
                <a:solidFill>
                  <a:schemeClr val="tx1"/>
                </a:solidFill>
                <a:latin typeface="+mn-lt"/>
                <a:ea typeface="+mn-ea"/>
                <a:cs typeface="+mn-cs"/>
              </a:rPr>
              <a:t>The process is iterative and leads to scaling up and eventually </a:t>
            </a:r>
            <a:r>
              <a:rPr lang="en-US" sz="1200" u="none" kern="1200" baseline="0" dirty="0" smtClean="0">
                <a:solidFill>
                  <a:schemeClr val="tx1"/>
                </a:solidFill>
                <a:latin typeface="+mn-lt"/>
                <a:ea typeface="+mn-ea"/>
                <a:cs typeface="+mn-cs"/>
              </a:rPr>
              <a:t> going to scale. </a:t>
            </a:r>
            <a:endParaRPr lang="en-US" sz="1200" u="none" kern="1200" dirty="0">
              <a:solidFill>
                <a:schemeClr val="tx1"/>
              </a:solidFill>
              <a:latin typeface="+mn-lt"/>
              <a:ea typeface="+mn-ea"/>
              <a:cs typeface="+mn-cs"/>
            </a:endParaRP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2740" eaLnBrk="0" hangingPunct="0">
              <a:defRPr kumimoji="1" sz="3600" b="1">
                <a:solidFill>
                  <a:schemeClr val="tx1"/>
                </a:solidFill>
                <a:latin typeface="Tahoma" charset="0"/>
                <a:ea typeface="ＭＳ Ｐゴシック" charset="0"/>
                <a:cs typeface="ＭＳ Ｐゴシック" charset="0"/>
              </a:defRPr>
            </a:lvl1pPr>
            <a:lvl2pPr marL="741197" indent="-285076" defTabSz="902740" eaLnBrk="0" hangingPunct="0">
              <a:defRPr kumimoji="1" sz="3600" b="1">
                <a:solidFill>
                  <a:schemeClr val="tx1"/>
                </a:solidFill>
                <a:latin typeface="Tahoma" charset="0"/>
                <a:ea typeface="ＭＳ Ｐゴシック" charset="0"/>
              </a:defRPr>
            </a:lvl2pPr>
            <a:lvl3pPr marL="1140303" indent="-228060" defTabSz="902740" eaLnBrk="0" hangingPunct="0">
              <a:defRPr kumimoji="1" sz="3600" b="1">
                <a:solidFill>
                  <a:schemeClr val="tx1"/>
                </a:solidFill>
                <a:latin typeface="Tahoma" charset="0"/>
                <a:ea typeface="ＭＳ Ｐゴシック" charset="0"/>
              </a:defRPr>
            </a:lvl3pPr>
            <a:lvl4pPr marL="1596425" indent="-228060" defTabSz="902740" eaLnBrk="0" hangingPunct="0">
              <a:defRPr kumimoji="1" sz="3600" b="1">
                <a:solidFill>
                  <a:schemeClr val="tx1"/>
                </a:solidFill>
                <a:latin typeface="Tahoma" charset="0"/>
                <a:ea typeface="ＭＳ Ｐゴシック" charset="0"/>
              </a:defRPr>
            </a:lvl4pPr>
            <a:lvl5pPr marL="2052546" indent="-228060" defTabSz="902740" eaLnBrk="0" hangingPunct="0">
              <a:defRPr kumimoji="1" sz="3600" b="1">
                <a:solidFill>
                  <a:schemeClr val="tx1"/>
                </a:solidFill>
                <a:latin typeface="Tahoma" charset="0"/>
                <a:ea typeface="ＭＳ Ｐゴシック" charset="0"/>
              </a:defRPr>
            </a:lvl5pPr>
            <a:lvl6pPr marL="2508668" indent="-228060" defTabSz="902740" eaLnBrk="0" fontAlgn="base" hangingPunct="0">
              <a:spcBef>
                <a:spcPct val="0"/>
              </a:spcBef>
              <a:spcAft>
                <a:spcPct val="0"/>
              </a:spcAft>
              <a:defRPr kumimoji="1" sz="3600" b="1">
                <a:solidFill>
                  <a:schemeClr val="tx1"/>
                </a:solidFill>
                <a:latin typeface="Tahoma" charset="0"/>
                <a:ea typeface="ＭＳ Ｐゴシック" charset="0"/>
              </a:defRPr>
            </a:lvl6pPr>
            <a:lvl7pPr marL="2964788" indent="-228060" defTabSz="902740" eaLnBrk="0" fontAlgn="base" hangingPunct="0">
              <a:spcBef>
                <a:spcPct val="0"/>
              </a:spcBef>
              <a:spcAft>
                <a:spcPct val="0"/>
              </a:spcAft>
              <a:defRPr kumimoji="1" sz="3600" b="1">
                <a:solidFill>
                  <a:schemeClr val="tx1"/>
                </a:solidFill>
                <a:latin typeface="Tahoma" charset="0"/>
                <a:ea typeface="ＭＳ Ｐゴシック" charset="0"/>
              </a:defRPr>
            </a:lvl7pPr>
            <a:lvl8pPr marL="3420910" indent="-228060" defTabSz="902740" eaLnBrk="0" fontAlgn="base" hangingPunct="0">
              <a:spcBef>
                <a:spcPct val="0"/>
              </a:spcBef>
              <a:spcAft>
                <a:spcPct val="0"/>
              </a:spcAft>
              <a:defRPr kumimoji="1" sz="3600" b="1">
                <a:solidFill>
                  <a:schemeClr val="tx1"/>
                </a:solidFill>
                <a:latin typeface="Tahoma" charset="0"/>
                <a:ea typeface="ＭＳ Ｐゴシック" charset="0"/>
              </a:defRPr>
            </a:lvl8pPr>
            <a:lvl9pPr marL="3877031" indent="-228060" defTabSz="902740" eaLnBrk="0" fontAlgn="base" hangingPunct="0">
              <a:spcBef>
                <a:spcPct val="0"/>
              </a:spcBef>
              <a:spcAft>
                <a:spcPct val="0"/>
              </a:spcAft>
              <a:defRPr kumimoji="1" sz="3600" b="1">
                <a:solidFill>
                  <a:schemeClr val="tx1"/>
                </a:solidFill>
                <a:latin typeface="Tahoma" charset="0"/>
                <a:ea typeface="ＭＳ Ｐゴシック" charset="0"/>
              </a:defRPr>
            </a:lvl9pPr>
          </a:lstStyle>
          <a:p>
            <a:pPr eaLnBrk="1" hangingPunct="1"/>
            <a:fld id="{FE673298-C452-A741-B27A-0690B65DDAC2}" type="slidenum">
              <a:rPr lang="en-US" sz="1200" b="0">
                <a:latin typeface="Calibri" charset="0"/>
              </a:rPr>
              <a:pPr eaLnBrk="1" hangingPunct="1"/>
              <a:t>52</a:t>
            </a:fld>
            <a:endParaRPr lang="en-US" sz="1200" b="0">
              <a:latin typeface="Calibri" charset="0"/>
            </a:endParaRPr>
          </a:p>
        </p:txBody>
      </p:sp>
    </p:spTree>
    <p:extLst>
      <p:ext uri="{BB962C8B-B14F-4D97-AF65-F5344CB8AC3E}">
        <p14:creationId xmlns:p14="http://schemas.microsoft.com/office/powerpoint/2010/main" val="12156202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Targeting your program’s audience</a:t>
            </a:r>
            <a:r>
              <a:rPr lang="en-US" sz="1200" u="none" kern="1200" baseline="0" dirty="0" smtClean="0">
                <a:solidFill>
                  <a:schemeClr val="tx1"/>
                </a:solidFill>
                <a:latin typeface="+mn-lt"/>
                <a:ea typeface="+mn-ea"/>
                <a:cs typeface="+mn-cs"/>
              </a:rPr>
              <a:t> </a:t>
            </a:r>
            <a:r>
              <a:rPr lang="en-US" sz="1200" u="none" kern="1200" dirty="0" smtClean="0">
                <a:solidFill>
                  <a:schemeClr val="tx1"/>
                </a:solidFill>
                <a:latin typeface="+mn-lt"/>
                <a:ea typeface="+mn-ea"/>
                <a:cs typeface="+mn-cs"/>
              </a:rPr>
              <a:t>needs to be a transparent process!</a:t>
            </a:r>
          </a:p>
          <a:p>
            <a:pPr lvl="1"/>
            <a:r>
              <a:rPr lang="en-US" sz="1200" u="none" kern="1200" dirty="0" smtClean="0">
                <a:solidFill>
                  <a:schemeClr val="tx1"/>
                </a:solidFill>
                <a:latin typeface="+mn-lt"/>
                <a:ea typeface="+mn-ea"/>
                <a:cs typeface="+mn-cs"/>
              </a:rPr>
              <a:t>Make sure everyone especially the beneficiaries and government knows where you are going to work and with</a:t>
            </a:r>
            <a:r>
              <a:rPr lang="en-US" sz="1200" u="none" kern="1200" baseline="0" dirty="0" smtClean="0">
                <a:solidFill>
                  <a:schemeClr val="tx1"/>
                </a:solidFill>
                <a:latin typeface="+mn-lt"/>
                <a:ea typeface="+mn-ea"/>
                <a:cs typeface="+mn-cs"/>
              </a:rPr>
              <a:t> whom you are going to work.</a:t>
            </a:r>
          </a:p>
          <a:p>
            <a:pPr lvl="1"/>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How will you select beneficiaries?</a:t>
            </a:r>
          </a:p>
          <a:p>
            <a:pPr lvl="1"/>
            <a:r>
              <a:rPr lang="en-US" sz="1200" u="none" kern="1200" dirty="0" smtClean="0">
                <a:solidFill>
                  <a:schemeClr val="tx1"/>
                </a:solidFill>
                <a:latin typeface="+mn-lt"/>
                <a:ea typeface="+mn-ea"/>
                <a:cs typeface="+mn-cs"/>
              </a:rPr>
              <a:t>Should you select the most marginalized?</a:t>
            </a:r>
            <a:r>
              <a:rPr lang="en-US" sz="1200" u="none" kern="1200" baseline="0" dirty="0" smtClean="0">
                <a:solidFill>
                  <a:schemeClr val="tx1"/>
                </a:solidFill>
                <a:latin typeface="+mn-lt"/>
                <a:ea typeface="+mn-ea"/>
                <a:cs typeface="+mn-cs"/>
              </a:rPr>
              <a:t> Or, should you choose t</a:t>
            </a:r>
            <a:r>
              <a:rPr lang="en-US" sz="1200" u="none" kern="1200" dirty="0" smtClean="0">
                <a:solidFill>
                  <a:schemeClr val="tx1"/>
                </a:solidFill>
                <a:latin typeface="+mn-lt"/>
                <a:ea typeface="+mn-ea"/>
                <a:cs typeface="+mn-cs"/>
              </a:rPr>
              <a:t>hose with the greatest chance of success?</a:t>
            </a:r>
          </a:p>
          <a:p>
            <a:pPr lvl="2"/>
            <a:r>
              <a:rPr lang="en-US" sz="1200" u="none" kern="1200" dirty="0" smtClean="0">
                <a:solidFill>
                  <a:schemeClr val="tx1"/>
                </a:solidFill>
                <a:latin typeface="+mn-lt"/>
                <a:ea typeface="+mn-ea"/>
                <a:cs typeface="+mn-cs"/>
              </a:rPr>
              <a:t>Make</a:t>
            </a:r>
            <a:r>
              <a:rPr lang="en-US" sz="1200" u="none" kern="1200" baseline="0" dirty="0" smtClean="0">
                <a:solidFill>
                  <a:schemeClr val="tx1"/>
                </a:solidFill>
                <a:latin typeface="+mn-lt"/>
                <a:ea typeface="+mn-ea"/>
                <a:cs typeface="+mn-cs"/>
              </a:rPr>
              <a:t> sure to look at programs that </a:t>
            </a:r>
            <a:r>
              <a:rPr lang="en-US" sz="1200" u="none" kern="1200" dirty="0" smtClean="0">
                <a:solidFill>
                  <a:schemeClr val="tx1"/>
                </a:solidFill>
                <a:latin typeface="+mn-lt"/>
                <a:ea typeface="+mn-ea"/>
                <a:cs typeface="+mn-cs"/>
              </a:rPr>
              <a:t>are already being done. </a:t>
            </a:r>
          </a:p>
          <a:p>
            <a:pPr lvl="2"/>
            <a:r>
              <a:rPr lang="en-US" sz="1200" u="none" kern="1200" dirty="0" smtClean="0">
                <a:solidFill>
                  <a:schemeClr val="tx1"/>
                </a:solidFill>
                <a:latin typeface="+mn-lt"/>
                <a:ea typeface="+mn-ea"/>
                <a:cs typeface="+mn-cs"/>
              </a:rPr>
              <a:t>Also</a:t>
            </a:r>
            <a:r>
              <a:rPr lang="en-US" sz="1200" u="none" kern="1200" baseline="0" dirty="0" smtClean="0">
                <a:solidFill>
                  <a:schemeClr val="tx1"/>
                </a:solidFill>
                <a:latin typeface="+mn-lt"/>
                <a:ea typeface="+mn-ea"/>
                <a:cs typeface="+mn-cs"/>
              </a:rPr>
              <a:t>, think about w</a:t>
            </a:r>
            <a:r>
              <a:rPr lang="en-US" sz="1200" u="none" kern="1200" dirty="0" smtClean="0">
                <a:solidFill>
                  <a:schemeClr val="tx1"/>
                </a:solidFill>
                <a:latin typeface="+mn-lt"/>
                <a:ea typeface="+mn-ea"/>
                <a:cs typeface="+mn-cs"/>
              </a:rPr>
              <a:t>here there might be good infrastructure with regards to soap distribution. </a:t>
            </a:r>
          </a:p>
          <a:p>
            <a:pPr lvl="1"/>
            <a:r>
              <a:rPr lang="en-US" sz="1200" u="none" kern="1200" dirty="0" smtClean="0">
                <a:solidFill>
                  <a:schemeClr val="tx1"/>
                </a:solidFill>
                <a:latin typeface="+mn-lt"/>
                <a:ea typeface="+mn-ea"/>
                <a:cs typeface="+mn-cs"/>
              </a:rPr>
              <a:t>You</a:t>
            </a:r>
            <a:r>
              <a:rPr lang="en-US" sz="1200" u="none" kern="1200" baseline="0" dirty="0" smtClean="0">
                <a:solidFill>
                  <a:schemeClr val="tx1"/>
                </a:solidFill>
                <a:latin typeface="+mn-lt"/>
                <a:ea typeface="+mn-ea"/>
                <a:cs typeface="+mn-cs"/>
              </a:rPr>
              <a:t> could also base your targeting on the data or r</a:t>
            </a:r>
            <a:r>
              <a:rPr lang="en-US" sz="1200" u="none" kern="1200" dirty="0" smtClean="0">
                <a:solidFill>
                  <a:schemeClr val="tx1"/>
                </a:solidFill>
                <a:latin typeface="+mn-lt"/>
                <a:ea typeface="+mn-ea"/>
                <a:cs typeface="+mn-cs"/>
              </a:rPr>
              <a:t>ecommendations from district stakeholders.</a:t>
            </a:r>
            <a:r>
              <a:rPr lang="en-US" sz="1200" u="none" kern="1200" baseline="0" dirty="0" smtClean="0">
                <a:solidFill>
                  <a:schemeClr val="tx1"/>
                </a:solidFill>
                <a:latin typeface="+mn-lt"/>
                <a:ea typeface="+mn-ea"/>
                <a:cs typeface="+mn-cs"/>
              </a:rPr>
              <a:t> Sometimes different populations are highlighted when stakeholders identify a population or looking strictly at the data. </a:t>
            </a:r>
          </a:p>
          <a:p>
            <a:pPr lvl="1"/>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You can also look a</a:t>
            </a:r>
            <a:r>
              <a:rPr lang="en-US" sz="1200" u="none" kern="1200" baseline="0" dirty="0" smtClean="0">
                <a:solidFill>
                  <a:schemeClr val="tx1"/>
                </a:solidFill>
                <a:latin typeface="+mn-lt"/>
                <a:ea typeface="+mn-ea"/>
                <a:cs typeface="+mn-cs"/>
              </a:rPr>
              <a:t>t d</a:t>
            </a:r>
            <a:r>
              <a:rPr lang="en-US" sz="1200" u="none" kern="1200" dirty="0" smtClean="0">
                <a:solidFill>
                  <a:schemeClr val="tx1"/>
                </a:solidFill>
                <a:latin typeface="+mn-lt"/>
                <a:ea typeface="+mn-ea"/>
                <a:cs typeface="+mn-cs"/>
              </a:rPr>
              <a:t>istrict coverage or</a:t>
            </a:r>
            <a:r>
              <a:rPr lang="en-US" sz="1200" u="none" kern="1200" baseline="0" dirty="0" smtClean="0">
                <a:solidFill>
                  <a:schemeClr val="tx1"/>
                </a:solidFill>
                <a:latin typeface="+mn-lt"/>
                <a:ea typeface="+mn-ea"/>
                <a:cs typeface="+mn-cs"/>
              </a:rPr>
              <a:t> scatter the coverage throughout the region. </a:t>
            </a:r>
            <a:endParaRPr lang="en-US" sz="1200" u="none"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53</a:t>
            </a:fld>
            <a:endParaRPr lang="en-US"/>
          </a:p>
        </p:txBody>
      </p:sp>
    </p:spTree>
    <p:extLst>
      <p:ext uri="{BB962C8B-B14F-4D97-AF65-F5344CB8AC3E}">
        <p14:creationId xmlns:p14="http://schemas.microsoft.com/office/powerpoint/2010/main" val="12847624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There are several</a:t>
            </a:r>
            <a:r>
              <a:rPr lang="en-US" sz="1200" u="none" kern="1200" baseline="0" dirty="0" smtClean="0">
                <a:solidFill>
                  <a:schemeClr val="tx1"/>
                </a:solidFill>
                <a:latin typeface="+mn-lt"/>
                <a:ea typeface="+mn-ea"/>
                <a:cs typeface="+mn-cs"/>
              </a:rPr>
              <a:t> ways that you can target your program.</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Poverty level/poverty index</a:t>
            </a:r>
          </a:p>
          <a:p>
            <a:pPr lvl="0"/>
            <a:r>
              <a:rPr lang="en-US" sz="1200" u="none" kern="1200" dirty="0" smtClean="0">
                <a:solidFill>
                  <a:schemeClr val="tx1"/>
                </a:solidFill>
                <a:latin typeface="+mn-lt"/>
                <a:ea typeface="+mn-ea"/>
                <a:cs typeface="+mn-cs"/>
              </a:rPr>
              <a:t>Disease outbreak statistics </a:t>
            </a:r>
          </a:p>
          <a:p>
            <a:pPr lvl="0"/>
            <a:r>
              <a:rPr lang="en-US" sz="1200" u="none" kern="1200" dirty="0" smtClean="0">
                <a:solidFill>
                  <a:schemeClr val="tx1"/>
                </a:solidFill>
                <a:latin typeface="+mn-lt"/>
                <a:ea typeface="+mn-ea"/>
                <a:cs typeface="+mn-cs"/>
              </a:rPr>
              <a:t>	Like where there is a high incidence</a:t>
            </a:r>
            <a:r>
              <a:rPr lang="en-US" sz="1200" u="none" kern="1200" baseline="0" dirty="0" smtClean="0">
                <a:solidFill>
                  <a:schemeClr val="tx1"/>
                </a:solidFill>
                <a:latin typeface="+mn-lt"/>
                <a:ea typeface="+mn-ea"/>
                <a:cs typeface="+mn-cs"/>
              </a:rPr>
              <a:t> of cholera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Disease burden</a:t>
            </a:r>
          </a:p>
          <a:p>
            <a:pPr lvl="0"/>
            <a:r>
              <a:rPr lang="en-US" sz="1200" u="none" kern="1200" dirty="0" smtClean="0">
                <a:solidFill>
                  <a:schemeClr val="tx1"/>
                </a:solidFill>
                <a:latin typeface="+mn-lt"/>
                <a:ea typeface="+mn-ea"/>
                <a:cs typeface="+mn-cs"/>
              </a:rPr>
              <a:t>Presence of other NGOs conducting WASH interventions </a:t>
            </a:r>
          </a:p>
          <a:p>
            <a:pPr lvl="1"/>
            <a:r>
              <a:rPr lang="en-US" sz="1200" u="none" kern="1200" dirty="0" smtClean="0">
                <a:solidFill>
                  <a:schemeClr val="tx1"/>
                </a:solidFill>
                <a:latin typeface="+mn-lt"/>
                <a:ea typeface="+mn-ea"/>
                <a:cs typeface="+mn-cs"/>
              </a:rPr>
              <a:t>Or complimentary programs</a:t>
            </a:r>
          </a:p>
          <a:p>
            <a:pPr lvl="0"/>
            <a:r>
              <a:rPr lang="en-US" sz="1200" u="none" kern="1200" dirty="0" smtClean="0">
                <a:solidFill>
                  <a:schemeClr val="tx1"/>
                </a:solidFill>
                <a:latin typeface="+mn-lt"/>
                <a:ea typeface="+mn-ea"/>
                <a:cs typeface="+mn-cs"/>
              </a:rPr>
              <a:t>Availability and affordability of soap</a:t>
            </a:r>
          </a:p>
          <a:p>
            <a:pPr lvl="0"/>
            <a:r>
              <a:rPr lang="en-US" sz="1200" u="none" kern="1200" dirty="0" smtClean="0">
                <a:solidFill>
                  <a:schemeClr val="tx1"/>
                </a:solidFill>
                <a:latin typeface="+mn-lt"/>
                <a:ea typeface="+mn-ea"/>
                <a:cs typeface="+mn-cs"/>
              </a:rPr>
              <a:t>Logistics / Accessibility of schools</a:t>
            </a:r>
          </a:p>
          <a:p>
            <a:pPr lvl="0"/>
            <a:r>
              <a:rPr lang="en-US" sz="1200" u="none" kern="1200" dirty="0" smtClean="0">
                <a:solidFill>
                  <a:schemeClr val="tx1"/>
                </a:solidFill>
                <a:latin typeface="+mn-lt"/>
                <a:ea typeface="+mn-ea"/>
                <a:cs typeface="+mn-cs"/>
              </a:rPr>
              <a:t>Demand for interventions</a:t>
            </a:r>
          </a:p>
          <a:p>
            <a:pPr lvl="0"/>
            <a:r>
              <a:rPr lang="en-US" sz="1200" u="none" kern="1200" dirty="0" smtClean="0">
                <a:solidFill>
                  <a:schemeClr val="tx1"/>
                </a:solidFill>
                <a:latin typeface="+mn-lt"/>
                <a:ea typeface="+mn-ea"/>
                <a:cs typeface="+mn-cs"/>
              </a:rPr>
              <a:t>Applicability of interventions including access to water</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54</a:t>
            </a:fld>
            <a:endParaRPr lang="en-US"/>
          </a:p>
        </p:txBody>
      </p:sp>
    </p:spTree>
    <p:extLst>
      <p:ext uri="{BB962C8B-B14F-4D97-AF65-F5344CB8AC3E}">
        <p14:creationId xmlns:p14="http://schemas.microsoft.com/office/powerpoint/2010/main" val="42631148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b="0" i="0" u="none" kern="1200" baseline="0" dirty="0" smtClean="0">
                <a:solidFill>
                  <a:schemeClr val="tx1"/>
                </a:solidFill>
                <a:latin typeface="+mn-lt"/>
                <a:ea typeface="+mn-ea"/>
                <a:cs typeface="+mn-cs"/>
              </a:rPr>
              <a:t>It’s important to think about the beneficiaries of your program to target messages and make sure you aren’t trying to do too much with your program </a:t>
            </a: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55</a:t>
            </a:fld>
            <a:endParaRPr lang="en-US"/>
          </a:p>
        </p:txBody>
      </p:sp>
    </p:spTree>
    <p:extLst>
      <p:ext uri="{BB962C8B-B14F-4D97-AF65-F5344CB8AC3E}">
        <p14:creationId xmlns:p14="http://schemas.microsoft.com/office/powerpoint/2010/main" val="7805115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For budgeting,</a:t>
            </a:r>
            <a:r>
              <a:rPr lang="en-US" sz="1200" u="none" kern="1200" baseline="0" dirty="0" smtClean="0">
                <a:solidFill>
                  <a:schemeClr val="tx1"/>
                </a:solidFill>
                <a:latin typeface="+mn-lt"/>
                <a:ea typeface="+mn-ea"/>
                <a:cs typeface="+mn-cs"/>
              </a:rPr>
              <a:t> you should consider the total costs of your program.</a:t>
            </a:r>
          </a:p>
          <a:p>
            <a:pPr lvl="1"/>
            <a:endParaRPr lang="en-US" sz="1200" u="none" kern="1200" dirty="0" smtClean="0">
              <a:solidFill>
                <a:schemeClr val="tx1"/>
              </a:solidFill>
              <a:latin typeface="+mn-lt"/>
              <a:ea typeface="+mn-ea"/>
              <a:cs typeface="+mn-cs"/>
            </a:endParaRPr>
          </a:p>
          <a:p>
            <a:pPr lvl="1"/>
            <a:r>
              <a:rPr lang="en-US" sz="1200" u="none" kern="1200" dirty="0" smtClean="0">
                <a:solidFill>
                  <a:schemeClr val="tx1"/>
                </a:solidFill>
                <a:latin typeface="+mn-lt"/>
                <a:ea typeface="+mn-ea"/>
                <a:cs typeface="+mn-cs"/>
              </a:rPr>
              <a:t>Are you going to use</a:t>
            </a:r>
            <a:r>
              <a:rPr lang="en-US" sz="1200" u="none" kern="1200" baseline="0" dirty="0" smtClean="0">
                <a:solidFill>
                  <a:schemeClr val="tx1"/>
                </a:solidFill>
                <a:latin typeface="+mn-lt"/>
                <a:ea typeface="+mn-ea"/>
                <a:cs typeface="+mn-cs"/>
              </a:rPr>
              <a:t> local materials for the HW facilities?</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For software, what types of materials</a:t>
            </a:r>
            <a:r>
              <a:rPr lang="en-US" sz="1200" u="none" kern="1200" baseline="0" dirty="0" smtClean="0">
                <a:solidFill>
                  <a:schemeClr val="tx1"/>
                </a:solidFill>
                <a:latin typeface="+mn-lt"/>
                <a:ea typeface="+mn-ea"/>
                <a:cs typeface="+mn-cs"/>
              </a:rPr>
              <a:t> are already available that can be leveraged? </a:t>
            </a:r>
          </a:p>
          <a:p>
            <a:endParaRPr lang="en-US" sz="1200" u="none" strike="noStrik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If</a:t>
            </a:r>
            <a:r>
              <a:rPr lang="en-US" sz="1200" u="none" strike="noStrike" kern="1200" baseline="0" dirty="0" smtClean="0">
                <a:solidFill>
                  <a:schemeClr val="tx1"/>
                </a:solidFill>
                <a:latin typeface="+mn-lt"/>
                <a:ea typeface="+mn-ea"/>
                <a:cs typeface="+mn-cs"/>
              </a:rPr>
              <a:t> you don’t measure the successes and challenges of a program you won’t know where to improve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Review budgets of previous programs</a:t>
            </a:r>
            <a:r>
              <a:rPr lang="en-US" u="none" dirty="0" smtClean="0"/>
              <a:t> </a:t>
            </a:r>
            <a:endParaRPr lang="fr-FR" u="none"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56</a:t>
            </a:fld>
            <a:endParaRPr lang="en-US"/>
          </a:p>
        </p:txBody>
      </p:sp>
    </p:spTree>
    <p:extLst>
      <p:ext uri="{BB962C8B-B14F-4D97-AF65-F5344CB8AC3E}">
        <p14:creationId xmlns:p14="http://schemas.microsoft.com/office/powerpoint/2010/main" val="6679246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Example budget from FHI 360 with some of the line items for a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program.</a:t>
            </a:r>
            <a:r>
              <a:rPr lang="en-US" sz="1200" u="none" kern="1200" baseline="0" dirty="0" smtClean="0">
                <a:solidFill>
                  <a:schemeClr val="tx1"/>
                </a:solidFill>
                <a:latin typeface="+mn-lt"/>
                <a:ea typeface="+mn-ea"/>
                <a:cs typeface="+mn-cs"/>
              </a:rPr>
              <a:t> You can scroll down to see the entire list of possible budget categories. You should consult with local practitioners to get the right costing.</a:t>
            </a:r>
            <a:endParaRPr lang="en-US" sz="1200" u="none" kern="1200" dirty="0" smtClean="0">
              <a:solidFill>
                <a:schemeClr val="tx1"/>
              </a:solidFill>
              <a:latin typeface="+mn-lt"/>
              <a:ea typeface="+mn-ea"/>
              <a:cs typeface="+mn-cs"/>
            </a:endParaRP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The purpose here is to show some examples</a:t>
            </a:r>
            <a:r>
              <a:rPr lang="en-US" sz="1200" u="none" kern="1200" baseline="0" dirty="0" smtClean="0">
                <a:solidFill>
                  <a:schemeClr val="tx1"/>
                </a:solidFill>
                <a:latin typeface="+mn-lt"/>
                <a:ea typeface="+mn-ea"/>
                <a:cs typeface="+mn-cs"/>
              </a:rPr>
              <a:t> of typical budget categories.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57</a:t>
            </a:fld>
            <a:endParaRPr lang="en-US"/>
          </a:p>
        </p:txBody>
      </p:sp>
    </p:spTree>
    <p:extLst>
      <p:ext uri="{BB962C8B-B14F-4D97-AF65-F5344CB8AC3E}">
        <p14:creationId xmlns:p14="http://schemas.microsoft.com/office/powerpoint/2010/main" val="27248672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58</a:t>
            </a:fld>
            <a:endParaRPr lang="en-US"/>
          </a:p>
        </p:txBody>
      </p:sp>
    </p:spTree>
    <p:extLst>
      <p:ext uri="{BB962C8B-B14F-4D97-AF65-F5344CB8AC3E}">
        <p14:creationId xmlns:p14="http://schemas.microsoft.com/office/powerpoint/2010/main" val="14223257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M&amp;E is the final section of this course. M&amp;E is critical to the success of</a:t>
            </a:r>
            <a:r>
              <a:rPr lang="en-US" baseline="0" dirty="0" smtClean="0"/>
              <a:t> a program to ensure that you are successful at changing behavior and achieving scale. Monitoring is an ongoing progress of checking that outputs are in place. Evaluation is typically summative and allows you to determine the behavior change and health impact of your program.</a:t>
            </a:r>
            <a:endParaRPr lang="en-US" dirty="0"/>
          </a:p>
        </p:txBody>
      </p:sp>
      <p:sp>
        <p:nvSpPr>
          <p:cNvPr id="4" name="Slide Number Placeholder 3"/>
          <p:cNvSpPr>
            <a:spLocks noGrp="1"/>
          </p:cNvSpPr>
          <p:nvPr>
            <p:ph type="sldNum" sz="quarter" idx="10"/>
          </p:nvPr>
        </p:nvSpPr>
        <p:spPr/>
        <p:txBody>
          <a:bodyPr/>
          <a:lstStyle/>
          <a:p>
            <a:fld id="{B98FEC81-807F-8B46-A086-C9AA4ACD546D}" type="slidenum">
              <a:rPr lang="en-US" smtClean="0"/>
              <a:pPr/>
              <a:t>59</a:t>
            </a:fld>
            <a:endParaRPr lang="en-US"/>
          </a:p>
        </p:txBody>
      </p:sp>
    </p:spTree>
    <p:extLst>
      <p:ext uri="{BB962C8B-B14F-4D97-AF65-F5344CB8AC3E}">
        <p14:creationId xmlns:p14="http://schemas.microsoft.com/office/powerpoint/2010/main" val="3413240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We acknowledge that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behaviors have complex determinants</a:t>
            </a:r>
          </a:p>
          <a:p>
            <a:r>
              <a:rPr lang="en-US" sz="1200" u="none" strike="noStrike" kern="1200" dirty="0" smtClean="0">
                <a:solidFill>
                  <a:schemeClr val="tx1"/>
                </a:solidFill>
                <a:latin typeface="+mn-lt"/>
                <a:ea typeface="+mn-ea"/>
                <a:cs typeface="+mn-cs"/>
              </a:rPr>
              <a:t>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Translating what</a:t>
            </a:r>
            <a:r>
              <a:rPr lang="en-US" sz="1200" u="none" strike="noStrike" kern="1200" baseline="0" dirty="0" smtClean="0">
                <a:solidFill>
                  <a:schemeClr val="tx1"/>
                </a:solidFill>
                <a:latin typeface="+mn-lt"/>
                <a:ea typeface="+mn-ea"/>
                <a:cs typeface="+mn-cs"/>
              </a:rPr>
              <a:t> we know about </a:t>
            </a:r>
            <a:r>
              <a:rPr lang="en-US" sz="1200" u="none" strike="noStrike" kern="1200" baseline="0" dirty="0" err="1" smtClean="0">
                <a:solidFill>
                  <a:schemeClr val="tx1"/>
                </a:solidFill>
                <a:latin typeface="+mn-lt"/>
                <a:ea typeface="+mn-ea"/>
                <a:cs typeface="+mn-cs"/>
              </a:rPr>
              <a:t>handwashing</a:t>
            </a:r>
            <a:r>
              <a:rPr lang="en-US" sz="1200" u="none" strike="noStrike" kern="1200" baseline="0" dirty="0" smtClean="0">
                <a:solidFill>
                  <a:schemeClr val="tx1"/>
                </a:solidFill>
                <a:latin typeface="+mn-lt"/>
                <a:ea typeface="+mn-ea"/>
                <a:cs typeface="+mn-cs"/>
              </a:rPr>
              <a:t> to a behavior change </a:t>
            </a:r>
            <a:r>
              <a:rPr lang="en-US" sz="1200" u="none" kern="1200" dirty="0" smtClean="0">
                <a:solidFill>
                  <a:schemeClr val="tx1"/>
                </a:solidFill>
                <a:latin typeface="+mn-lt"/>
                <a:ea typeface="+mn-ea"/>
                <a:cs typeface="+mn-cs"/>
              </a:rPr>
              <a:t>strategy around these determinants is often a daunting process</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a:t>
            </a:fld>
            <a:endParaRPr lang="en-US"/>
          </a:p>
        </p:txBody>
      </p:sp>
    </p:spTree>
    <p:extLst>
      <p:ext uri="{BB962C8B-B14F-4D97-AF65-F5344CB8AC3E}">
        <p14:creationId xmlns:p14="http://schemas.microsoft.com/office/powerpoint/2010/main" val="34918350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b="1" u="none" strike="noStrike" kern="1200" dirty="0" smtClean="0">
                <a:solidFill>
                  <a:schemeClr val="tx1"/>
                </a:solidFill>
                <a:latin typeface="+mn-lt"/>
                <a:ea typeface="+mn-ea"/>
                <a:cs typeface="+mn-cs"/>
              </a:rPr>
              <a:t> </a:t>
            </a:r>
            <a:endParaRPr lang="en-US" sz="1200" u="words"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60</a:t>
            </a:fld>
            <a:endParaRPr lang="en-US"/>
          </a:p>
        </p:txBody>
      </p:sp>
    </p:spTree>
    <p:extLst>
      <p:ext uri="{BB962C8B-B14F-4D97-AF65-F5344CB8AC3E}">
        <p14:creationId xmlns:p14="http://schemas.microsoft.com/office/powerpoint/2010/main" val="22999582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Thi</a:t>
            </a:r>
            <a:r>
              <a:rPr lang="en-US" sz="1200" u="none" kern="1200" baseline="0" dirty="0" smtClean="0">
                <a:solidFill>
                  <a:schemeClr val="tx1"/>
                </a:solidFill>
                <a:latin typeface="+mn-lt"/>
                <a:ea typeface="+mn-ea"/>
                <a:cs typeface="+mn-cs"/>
              </a:rPr>
              <a:t>s is a</a:t>
            </a:r>
            <a:r>
              <a:rPr lang="en-US" sz="1200" u="none" kern="1200" dirty="0" smtClean="0">
                <a:solidFill>
                  <a:schemeClr val="tx1"/>
                </a:solidFill>
                <a:latin typeface="+mn-lt"/>
                <a:ea typeface="+mn-ea"/>
                <a:cs typeface="+mn-cs"/>
              </a:rPr>
              <a:t> comprehensive overview of how to monitor and evaluate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with soap programs</a:t>
            </a:r>
            <a:r>
              <a:rPr lang="en-US" sz="1200" u="none" kern="1200" baseline="0" dirty="0" smtClean="0">
                <a:solidFill>
                  <a:schemeClr val="tx1"/>
                </a:solidFill>
                <a:latin typeface="+mn-lt"/>
                <a:ea typeface="+mn-ea"/>
                <a:cs typeface="+mn-cs"/>
              </a:rPr>
              <a:t> that was developed with the University of Buffalo- It’s very comprehensive and you should take a look</a:t>
            </a:r>
            <a:endParaRPr lang="en-US" sz="1200" u="none" kern="1200" dirty="0" smtClean="0">
              <a:solidFill>
                <a:schemeClr val="tx1"/>
              </a:solidFill>
              <a:latin typeface="+mn-lt"/>
              <a:ea typeface="+mn-ea"/>
              <a:cs typeface="+mn-cs"/>
            </a:endParaRPr>
          </a:p>
          <a:p>
            <a:r>
              <a:rPr lang="en-US" sz="1200" u="words" kern="1200" dirty="0" smtClean="0">
                <a:solidFill>
                  <a:schemeClr val="tx1"/>
                </a:solidFill>
                <a:latin typeface="+mn-lt"/>
                <a:ea typeface="+mn-ea"/>
                <a:cs typeface="+mn-cs"/>
                <a:hlinkClick r:id="rId3"/>
              </a:rPr>
              <a:t>http://globalhandwashing.org/resources/general/unicef-handwashing-monitoring-evaluation-toolkit</a:t>
            </a:r>
            <a:r>
              <a:rPr lang="en-US" sz="1200" u="words" kern="1200" dirty="0" smtClean="0">
                <a:solidFill>
                  <a:schemeClr val="tx1"/>
                </a:solidFill>
                <a:latin typeface="+mn-lt"/>
                <a:ea typeface="+mn-ea"/>
                <a:cs typeface="+mn-cs"/>
              </a:rPr>
              <a:t> </a:t>
            </a:r>
          </a:p>
          <a:p>
            <a:r>
              <a:rPr lang="en-US" sz="1200" u="words" kern="1200" dirty="0" smtClean="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61</a:t>
            </a:fld>
            <a:endParaRPr lang="en-US"/>
          </a:p>
        </p:txBody>
      </p:sp>
    </p:spTree>
    <p:extLst>
      <p:ext uri="{BB962C8B-B14F-4D97-AF65-F5344CB8AC3E}">
        <p14:creationId xmlns:p14="http://schemas.microsoft.com/office/powerpoint/2010/main" val="10353798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200" u="none" kern="1200" dirty="0" smtClean="0">
                <a:solidFill>
                  <a:schemeClr val="tx1"/>
                </a:solidFill>
                <a:latin typeface="+mn-lt"/>
                <a:ea typeface="+mn-ea"/>
                <a:cs typeface="+mn-cs"/>
              </a:rPr>
              <a:t>Program phases for M&amp;E activities </a:t>
            </a: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Select indicators</a:t>
            </a:r>
          </a:p>
          <a:p>
            <a:pPr lvl="0"/>
            <a:r>
              <a:rPr lang="en-US" sz="1200" u="none" kern="1200" dirty="0" smtClean="0">
                <a:solidFill>
                  <a:schemeClr val="tx1"/>
                </a:solidFill>
                <a:latin typeface="+mn-lt"/>
                <a:ea typeface="+mn-ea"/>
                <a:cs typeface="+mn-cs"/>
              </a:rPr>
              <a:t>Plan for monitoring </a:t>
            </a:r>
          </a:p>
          <a:p>
            <a:pPr lvl="0"/>
            <a:r>
              <a:rPr lang="en-US" sz="1200" u="none" kern="1200" dirty="0" smtClean="0">
                <a:solidFill>
                  <a:schemeClr val="tx1"/>
                </a:solidFill>
                <a:latin typeface="+mn-lt"/>
                <a:ea typeface="+mn-ea"/>
                <a:cs typeface="+mn-cs"/>
              </a:rPr>
              <a:t>Plan for evaluation (plan BEFORE  you collect</a:t>
            </a:r>
            <a:r>
              <a:rPr lang="en-US" sz="1200" u="none" kern="1200" baseline="0" dirty="0" smtClean="0">
                <a:solidFill>
                  <a:schemeClr val="tx1"/>
                </a:solidFill>
                <a:latin typeface="+mn-lt"/>
                <a:ea typeface="+mn-ea"/>
                <a:cs typeface="+mn-cs"/>
              </a:rPr>
              <a:t> for the baseline evaluation)</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Collect baseline date </a:t>
            </a:r>
          </a:p>
          <a:p>
            <a:pPr lvl="0"/>
            <a:r>
              <a:rPr lang="en-US" sz="1200" u="none" kern="1200" dirty="0" smtClean="0">
                <a:solidFill>
                  <a:schemeClr val="tx1"/>
                </a:solidFill>
                <a:latin typeface="+mn-lt"/>
                <a:ea typeface="+mn-ea"/>
                <a:cs typeface="+mn-cs"/>
              </a:rPr>
              <a:t>Monitor and evaluate </a:t>
            </a:r>
          </a:p>
          <a:p>
            <a:pPr lvl="0"/>
            <a:r>
              <a:rPr lang="en-US" sz="1200" u="none" kern="1200" dirty="0" smtClean="0">
                <a:solidFill>
                  <a:schemeClr val="tx1"/>
                </a:solidFill>
                <a:latin typeface="+mn-lt"/>
                <a:ea typeface="+mn-ea"/>
                <a:cs typeface="+mn-cs"/>
              </a:rPr>
              <a:t>Collect follow up data </a:t>
            </a:r>
          </a:p>
          <a:p>
            <a:pPr lvl="0"/>
            <a:r>
              <a:rPr lang="en-US" sz="1200" u="none" kern="1200" dirty="0" smtClean="0">
                <a:solidFill>
                  <a:schemeClr val="tx1"/>
                </a:solidFill>
                <a:latin typeface="+mn-lt"/>
                <a:ea typeface="+mn-ea"/>
                <a:cs typeface="+mn-cs"/>
              </a:rPr>
              <a:t>Manage and analyze</a:t>
            </a:r>
          </a:p>
          <a:p>
            <a:pPr lvl="0"/>
            <a:r>
              <a:rPr lang="en-US" sz="1200" u="none" kern="1200" dirty="0" smtClean="0">
                <a:solidFill>
                  <a:schemeClr val="tx1"/>
                </a:solidFill>
                <a:latin typeface="+mn-lt"/>
                <a:ea typeface="+mn-ea"/>
                <a:cs typeface="+mn-cs"/>
              </a:rPr>
              <a:t>Disseminate Results</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Although formative research is not included it is also a critical component </a:t>
            </a:r>
          </a:p>
          <a:p>
            <a:endParaRPr lang="en-US" dirty="0">
              <a:latin typeface="Arial"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106">
              <a:defRPr sz="2400">
                <a:solidFill>
                  <a:schemeClr val="tx1"/>
                </a:solidFill>
                <a:latin typeface="Arial" charset="0"/>
                <a:ea typeface="ＭＳ Ｐゴシック" charset="0"/>
              </a:defRPr>
            </a:lvl1pPr>
            <a:lvl2pPr marL="744149" indent="-286211" defTabSz="911106">
              <a:defRPr sz="2400">
                <a:solidFill>
                  <a:schemeClr val="tx1"/>
                </a:solidFill>
                <a:latin typeface="Arial" charset="0"/>
                <a:ea typeface="ＭＳ Ｐゴシック" charset="0"/>
              </a:defRPr>
            </a:lvl2pPr>
            <a:lvl3pPr marL="1144845" indent="-228969" defTabSz="911106">
              <a:defRPr sz="2400">
                <a:solidFill>
                  <a:schemeClr val="tx1"/>
                </a:solidFill>
                <a:latin typeface="Arial" charset="0"/>
                <a:ea typeface="ＭＳ Ｐゴシック" charset="0"/>
              </a:defRPr>
            </a:lvl3pPr>
            <a:lvl4pPr marL="1602782" indent="-228969" defTabSz="911106">
              <a:defRPr sz="2400">
                <a:solidFill>
                  <a:schemeClr val="tx1"/>
                </a:solidFill>
                <a:latin typeface="Arial" charset="0"/>
                <a:ea typeface="ＭＳ Ｐゴシック" charset="0"/>
              </a:defRPr>
            </a:lvl4pPr>
            <a:lvl5pPr marL="2060720" indent="-228969" defTabSz="911106">
              <a:defRPr sz="2400">
                <a:solidFill>
                  <a:schemeClr val="tx1"/>
                </a:solidFill>
                <a:latin typeface="Arial" charset="0"/>
                <a:ea typeface="ＭＳ Ｐゴシック" charset="0"/>
              </a:defRPr>
            </a:lvl5pPr>
            <a:lvl6pPr marL="2518657" indent="-228969" defTabSz="911106" eaLnBrk="0" fontAlgn="base" hangingPunct="0">
              <a:spcBef>
                <a:spcPct val="0"/>
              </a:spcBef>
              <a:spcAft>
                <a:spcPct val="0"/>
              </a:spcAft>
              <a:defRPr sz="2400">
                <a:solidFill>
                  <a:schemeClr val="tx1"/>
                </a:solidFill>
                <a:latin typeface="Arial" charset="0"/>
                <a:ea typeface="ＭＳ Ｐゴシック" charset="0"/>
              </a:defRPr>
            </a:lvl6pPr>
            <a:lvl7pPr marL="2976595" indent="-228969" defTabSz="911106" eaLnBrk="0" fontAlgn="base" hangingPunct="0">
              <a:spcBef>
                <a:spcPct val="0"/>
              </a:spcBef>
              <a:spcAft>
                <a:spcPct val="0"/>
              </a:spcAft>
              <a:defRPr sz="2400">
                <a:solidFill>
                  <a:schemeClr val="tx1"/>
                </a:solidFill>
                <a:latin typeface="Arial" charset="0"/>
                <a:ea typeface="ＭＳ Ｐゴシック" charset="0"/>
              </a:defRPr>
            </a:lvl7pPr>
            <a:lvl8pPr marL="3434533" indent="-228969" defTabSz="911106" eaLnBrk="0" fontAlgn="base" hangingPunct="0">
              <a:spcBef>
                <a:spcPct val="0"/>
              </a:spcBef>
              <a:spcAft>
                <a:spcPct val="0"/>
              </a:spcAft>
              <a:defRPr sz="2400">
                <a:solidFill>
                  <a:schemeClr val="tx1"/>
                </a:solidFill>
                <a:latin typeface="Arial" charset="0"/>
                <a:ea typeface="ＭＳ Ｐゴシック" charset="0"/>
              </a:defRPr>
            </a:lvl8pPr>
            <a:lvl9pPr marL="3892470" indent="-228969" defTabSz="911106" eaLnBrk="0" fontAlgn="base" hangingPunct="0">
              <a:spcBef>
                <a:spcPct val="0"/>
              </a:spcBef>
              <a:spcAft>
                <a:spcPct val="0"/>
              </a:spcAft>
              <a:defRPr sz="2400">
                <a:solidFill>
                  <a:schemeClr val="tx1"/>
                </a:solidFill>
                <a:latin typeface="Arial" charset="0"/>
                <a:ea typeface="ＭＳ Ｐゴシック" charset="0"/>
              </a:defRPr>
            </a:lvl9pPr>
          </a:lstStyle>
          <a:p>
            <a:fld id="{C06B259D-6AAF-0143-9BC3-154028E6B966}" type="slidenum">
              <a:rPr lang="en-US" sz="1200"/>
              <a:pPr/>
              <a:t>62</a:t>
            </a:fld>
            <a:endParaRPr lang="en-US" sz="1200"/>
          </a:p>
        </p:txBody>
      </p:sp>
    </p:spTree>
    <p:extLst>
      <p:ext uri="{BB962C8B-B14F-4D97-AF65-F5344CB8AC3E}">
        <p14:creationId xmlns:p14="http://schemas.microsoft.com/office/powerpoint/2010/main" val="27030880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200" u="none" kern="1200" dirty="0" smtClean="0">
                <a:solidFill>
                  <a:schemeClr val="tx1"/>
                </a:solidFill>
                <a:latin typeface="+mn-lt"/>
                <a:ea typeface="+mn-ea"/>
                <a:cs typeface="+mn-cs"/>
              </a:rPr>
              <a:t>There are many reasons to do M&amp;E of your program. </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Often M&amp;E does step one and often times 2-7 are ignored</a:t>
            </a:r>
            <a:endParaRPr lang="en-US" sz="1200" u="none" kern="1200" dirty="0">
              <a:solidFill>
                <a:schemeClr val="tx1"/>
              </a:solidFill>
              <a:latin typeface="+mn-lt"/>
              <a:ea typeface="+mn-ea"/>
              <a:cs typeface="+mn-cs"/>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106">
              <a:defRPr sz="2400">
                <a:solidFill>
                  <a:schemeClr val="tx1"/>
                </a:solidFill>
                <a:latin typeface="Arial" charset="0"/>
                <a:ea typeface="ＭＳ Ｐゴシック" charset="0"/>
              </a:defRPr>
            </a:lvl1pPr>
            <a:lvl2pPr marL="744149" indent="-286211" defTabSz="911106">
              <a:defRPr sz="2400">
                <a:solidFill>
                  <a:schemeClr val="tx1"/>
                </a:solidFill>
                <a:latin typeface="Arial" charset="0"/>
                <a:ea typeface="ＭＳ Ｐゴシック" charset="0"/>
              </a:defRPr>
            </a:lvl2pPr>
            <a:lvl3pPr marL="1144845" indent="-228969" defTabSz="911106">
              <a:defRPr sz="2400">
                <a:solidFill>
                  <a:schemeClr val="tx1"/>
                </a:solidFill>
                <a:latin typeface="Arial" charset="0"/>
                <a:ea typeface="ＭＳ Ｐゴシック" charset="0"/>
              </a:defRPr>
            </a:lvl3pPr>
            <a:lvl4pPr marL="1602782" indent="-228969" defTabSz="911106">
              <a:defRPr sz="2400">
                <a:solidFill>
                  <a:schemeClr val="tx1"/>
                </a:solidFill>
                <a:latin typeface="Arial" charset="0"/>
                <a:ea typeface="ＭＳ Ｐゴシック" charset="0"/>
              </a:defRPr>
            </a:lvl4pPr>
            <a:lvl5pPr marL="2060720" indent="-228969" defTabSz="911106">
              <a:defRPr sz="2400">
                <a:solidFill>
                  <a:schemeClr val="tx1"/>
                </a:solidFill>
                <a:latin typeface="Arial" charset="0"/>
                <a:ea typeface="ＭＳ Ｐゴシック" charset="0"/>
              </a:defRPr>
            </a:lvl5pPr>
            <a:lvl6pPr marL="2518657" indent="-228969" defTabSz="911106" eaLnBrk="0" fontAlgn="base" hangingPunct="0">
              <a:spcBef>
                <a:spcPct val="0"/>
              </a:spcBef>
              <a:spcAft>
                <a:spcPct val="0"/>
              </a:spcAft>
              <a:defRPr sz="2400">
                <a:solidFill>
                  <a:schemeClr val="tx1"/>
                </a:solidFill>
                <a:latin typeface="Arial" charset="0"/>
                <a:ea typeface="ＭＳ Ｐゴシック" charset="0"/>
              </a:defRPr>
            </a:lvl6pPr>
            <a:lvl7pPr marL="2976595" indent="-228969" defTabSz="911106" eaLnBrk="0" fontAlgn="base" hangingPunct="0">
              <a:spcBef>
                <a:spcPct val="0"/>
              </a:spcBef>
              <a:spcAft>
                <a:spcPct val="0"/>
              </a:spcAft>
              <a:defRPr sz="2400">
                <a:solidFill>
                  <a:schemeClr val="tx1"/>
                </a:solidFill>
                <a:latin typeface="Arial" charset="0"/>
                <a:ea typeface="ＭＳ Ｐゴシック" charset="0"/>
              </a:defRPr>
            </a:lvl7pPr>
            <a:lvl8pPr marL="3434533" indent="-228969" defTabSz="911106" eaLnBrk="0" fontAlgn="base" hangingPunct="0">
              <a:spcBef>
                <a:spcPct val="0"/>
              </a:spcBef>
              <a:spcAft>
                <a:spcPct val="0"/>
              </a:spcAft>
              <a:defRPr sz="2400">
                <a:solidFill>
                  <a:schemeClr val="tx1"/>
                </a:solidFill>
                <a:latin typeface="Arial" charset="0"/>
                <a:ea typeface="ＭＳ Ｐゴシック" charset="0"/>
              </a:defRPr>
            </a:lvl8pPr>
            <a:lvl9pPr marL="3892470" indent="-228969" defTabSz="911106" eaLnBrk="0" fontAlgn="base" hangingPunct="0">
              <a:spcBef>
                <a:spcPct val="0"/>
              </a:spcBef>
              <a:spcAft>
                <a:spcPct val="0"/>
              </a:spcAft>
              <a:defRPr sz="2400">
                <a:solidFill>
                  <a:schemeClr val="tx1"/>
                </a:solidFill>
                <a:latin typeface="Arial" charset="0"/>
                <a:ea typeface="ＭＳ Ｐゴシック" charset="0"/>
              </a:defRPr>
            </a:lvl9pPr>
          </a:lstStyle>
          <a:p>
            <a:fld id="{3260F7A4-BB2C-024D-B526-961C1423988C}" type="slidenum">
              <a:rPr lang="en-US" sz="1200"/>
              <a:pPr/>
              <a:t>63</a:t>
            </a:fld>
            <a:endParaRPr lang="en-US" sz="1200"/>
          </a:p>
        </p:txBody>
      </p:sp>
    </p:spTree>
    <p:extLst>
      <p:ext uri="{BB962C8B-B14F-4D97-AF65-F5344CB8AC3E}">
        <p14:creationId xmlns:p14="http://schemas.microsoft.com/office/powerpoint/2010/main" val="334685707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 Logical framework</a:t>
            </a:r>
          </a:p>
          <a:p>
            <a:r>
              <a:rPr lang="en-US" sz="1200" u="none" kern="1200" dirty="0" smtClean="0">
                <a:solidFill>
                  <a:schemeClr val="tx1"/>
                </a:solidFill>
                <a:latin typeface="+mn-lt"/>
                <a:ea typeface="+mn-ea"/>
                <a:cs typeface="+mn-cs"/>
              </a:rPr>
              <a:t>Provides a logical flow for your program. Establishing a logical framework for your program will ensure</a:t>
            </a:r>
            <a:r>
              <a:rPr lang="en-US" sz="1200" u="none" kern="1200" baseline="0" dirty="0" smtClean="0">
                <a:solidFill>
                  <a:schemeClr val="tx1"/>
                </a:solidFill>
                <a:latin typeface="+mn-lt"/>
                <a:ea typeface="+mn-ea"/>
                <a:cs typeface="+mn-cs"/>
              </a:rPr>
              <a:t> that you have accounted for all the necessary activities and attempted to mitigate all the key risks.</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IF NARRATIVE</a:t>
            </a:r>
            <a:r>
              <a:rPr lang="en-US" sz="1200" u="none" kern="1200" baseline="0" dirty="0" smtClean="0">
                <a:solidFill>
                  <a:schemeClr val="tx1"/>
                </a:solidFill>
                <a:latin typeface="+mn-lt"/>
                <a:ea typeface="+mn-ea"/>
                <a:cs typeface="+mn-cs"/>
              </a:rPr>
              <a:t> SUMMARY</a:t>
            </a:r>
            <a:r>
              <a:rPr lang="en-US" sz="1200" u="none" kern="1200" dirty="0" smtClean="0">
                <a:solidFill>
                  <a:schemeClr val="tx1"/>
                </a:solidFill>
                <a:latin typeface="+mn-lt"/>
                <a:ea typeface="+mn-ea"/>
                <a:cs typeface="+mn-cs"/>
              </a:rPr>
              <a:t>…Then …PERFORMANCE INDICATORS And MEANS OF VERIFICATION …And</a:t>
            </a:r>
            <a:r>
              <a:rPr lang="en-US" sz="1200" u="none" kern="1200" baseline="0" dirty="0" smtClean="0">
                <a:solidFill>
                  <a:schemeClr val="tx1"/>
                </a:solidFill>
                <a:latin typeface="+mn-lt"/>
                <a:ea typeface="+mn-ea"/>
                <a:cs typeface="+mn-cs"/>
              </a:rPr>
              <a:t> then ASSUMPTIONS AND RISKS</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64</a:t>
            </a:fld>
            <a:endParaRPr lang="en-US"/>
          </a:p>
        </p:txBody>
      </p:sp>
    </p:spTree>
    <p:extLst>
      <p:ext uri="{BB962C8B-B14F-4D97-AF65-F5344CB8AC3E}">
        <p14:creationId xmlns:p14="http://schemas.microsoft.com/office/powerpoint/2010/main" val="57838857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200" u="none" kern="1200" dirty="0" smtClean="0">
                <a:solidFill>
                  <a:schemeClr val="tx1"/>
                </a:solidFill>
                <a:latin typeface="+mn-lt"/>
                <a:ea typeface="+mn-ea"/>
                <a:cs typeface="+mn-cs"/>
              </a:rPr>
              <a:t>Indicators</a:t>
            </a:r>
            <a:r>
              <a:rPr lang="en-US" sz="1200" u="none" kern="1200" baseline="0" dirty="0" smtClean="0">
                <a:solidFill>
                  <a:schemeClr val="tx1"/>
                </a:solidFill>
                <a:latin typeface="+mn-lt"/>
                <a:ea typeface="+mn-ea"/>
                <a:cs typeface="+mn-cs"/>
              </a:rPr>
              <a:t> must be SMART to ensure that you are tracking the right measures. It is extremely difficult to monitor and evaluate a program when objectives aren’t smart. </a:t>
            </a:r>
            <a:endParaRPr lang="en-US" sz="1200" u="none" kern="1200" dirty="0" smtClean="0">
              <a:solidFill>
                <a:schemeClr val="tx1"/>
              </a:solidFill>
              <a:latin typeface="+mn-lt"/>
              <a:ea typeface="+mn-ea"/>
              <a:cs typeface="+mn-cs"/>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106">
              <a:defRPr sz="2400">
                <a:solidFill>
                  <a:schemeClr val="tx1"/>
                </a:solidFill>
                <a:latin typeface="Arial" charset="0"/>
                <a:ea typeface="ＭＳ Ｐゴシック" charset="0"/>
              </a:defRPr>
            </a:lvl1pPr>
            <a:lvl2pPr marL="744149" indent="-286211" defTabSz="911106">
              <a:defRPr sz="2400">
                <a:solidFill>
                  <a:schemeClr val="tx1"/>
                </a:solidFill>
                <a:latin typeface="Arial" charset="0"/>
                <a:ea typeface="ＭＳ Ｐゴシック" charset="0"/>
              </a:defRPr>
            </a:lvl2pPr>
            <a:lvl3pPr marL="1144845" indent="-228969" defTabSz="911106">
              <a:defRPr sz="2400">
                <a:solidFill>
                  <a:schemeClr val="tx1"/>
                </a:solidFill>
                <a:latin typeface="Arial" charset="0"/>
                <a:ea typeface="ＭＳ Ｐゴシック" charset="0"/>
              </a:defRPr>
            </a:lvl3pPr>
            <a:lvl4pPr marL="1602782" indent="-228969" defTabSz="911106">
              <a:defRPr sz="2400">
                <a:solidFill>
                  <a:schemeClr val="tx1"/>
                </a:solidFill>
                <a:latin typeface="Arial" charset="0"/>
                <a:ea typeface="ＭＳ Ｐゴシック" charset="0"/>
              </a:defRPr>
            </a:lvl4pPr>
            <a:lvl5pPr marL="2060720" indent="-228969" defTabSz="911106">
              <a:defRPr sz="2400">
                <a:solidFill>
                  <a:schemeClr val="tx1"/>
                </a:solidFill>
                <a:latin typeface="Arial" charset="0"/>
                <a:ea typeface="ＭＳ Ｐゴシック" charset="0"/>
              </a:defRPr>
            </a:lvl5pPr>
            <a:lvl6pPr marL="2518657" indent="-228969" defTabSz="911106" eaLnBrk="0" fontAlgn="base" hangingPunct="0">
              <a:spcBef>
                <a:spcPct val="0"/>
              </a:spcBef>
              <a:spcAft>
                <a:spcPct val="0"/>
              </a:spcAft>
              <a:defRPr sz="2400">
                <a:solidFill>
                  <a:schemeClr val="tx1"/>
                </a:solidFill>
                <a:latin typeface="Arial" charset="0"/>
                <a:ea typeface="ＭＳ Ｐゴシック" charset="0"/>
              </a:defRPr>
            </a:lvl6pPr>
            <a:lvl7pPr marL="2976595" indent="-228969" defTabSz="911106" eaLnBrk="0" fontAlgn="base" hangingPunct="0">
              <a:spcBef>
                <a:spcPct val="0"/>
              </a:spcBef>
              <a:spcAft>
                <a:spcPct val="0"/>
              </a:spcAft>
              <a:defRPr sz="2400">
                <a:solidFill>
                  <a:schemeClr val="tx1"/>
                </a:solidFill>
                <a:latin typeface="Arial" charset="0"/>
                <a:ea typeface="ＭＳ Ｐゴシック" charset="0"/>
              </a:defRPr>
            </a:lvl7pPr>
            <a:lvl8pPr marL="3434533" indent="-228969" defTabSz="911106" eaLnBrk="0" fontAlgn="base" hangingPunct="0">
              <a:spcBef>
                <a:spcPct val="0"/>
              </a:spcBef>
              <a:spcAft>
                <a:spcPct val="0"/>
              </a:spcAft>
              <a:defRPr sz="2400">
                <a:solidFill>
                  <a:schemeClr val="tx1"/>
                </a:solidFill>
                <a:latin typeface="Arial" charset="0"/>
                <a:ea typeface="ＭＳ Ｐゴシック" charset="0"/>
              </a:defRPr>
            </a:lvl8pPr>
            <a:lvl9pPr marL="3892470" indent="-228969" defTabSz="911106" eaLnBrk="0" fontAlgn="base" hangingPunct="0">
              <a:spcBef>
                <a:spcPct val="0"/>
              </a:spcBef>
              <a:spcAft>
                <a:spcPct val="0"/>
              </a:spcAft>
              <a:defRPr sz="2400">
                <a:solidFill>
                  <a:schemeClr val="tx1"/>
                </a:solidFill>
                <a:latin typeface="Arial" charset="0"/>
                <a:ea typeface="ＭＳ Ｐゴシック" charset="0"/>
              </a:defRPr>
            </a:lvl9pPr>
          </a:lstStyle>
          <a:p>
            <a:fld id="{3260F7A4-BB2C-024D-B526-961C1423988C}" type="slidenum">
              <a:rPr lang="en-US" sz="1200"/>
              <a:pPr/>
              <a:t>65</a:t>
            </a:fld>
            <a:endParaRPr lang="en-US" sz="1200"/>
          </a:p>
        </p:txBody>
      </p:sp>
    </p:spTree>
    <p:extLst>
      <p:ext uri="{BB962C8B-B14F-4D97-AF65-F5344CB8AC3E}">
        <p14:creationId xmlns:p14="http://schemas.microsoft.com/office/powerpoint/2010/main" val="334685707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200" u="none" kern="1200" dirty="0" smtClean="0">
                <a:solidFill>
                  <a:schemeClr val="tx1"/>
                </a:solidFill>
                <a:latin typeface="+mn-lt"/>
                <a:ea typeface="+mn-ea"/>
                <a:cs typeface="+mn-cs"/>
              </a:rPr>
              <a:t>These</a:t>
            </a:r>
            <a:r>
              <a:rPr lang="en-US" sz="1200" u="none" kern="1200" baseline="0" dirty="0" smtClean="0">
                <a:solidFill>
                  <a:schemeClr val="tx1"/>
                </a:solidFill>
                <a:latin typeface="+mn-lt"/>
                <a:ea typeface="+mn-ea"/>
                <a:cs typeface="+mn-cs"/>
              </a:rPr>
              <a:t> are some sample outcome indicators –within these there are a lot different ways we can measure—recall, knowledge, and self report</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106">
              <a:defRPr sz="2400">
                <a:solidFill>
                  <a:schemeClr val="tx1"/>
                </a:solidFill>
                <a:latin typeface="Arial" charset="0"/>
                <a:ea typeface="ＭＳ Ｐゴシック" charset="0"/>
              </a:defRPr>
            </a:lvl1pPr>
            <a:lvl2pPr marL="744149" indent="-286211" defTabSz="911106">
              <a:defRPr sz="2400">
                <a:solidFill>
                  <a:schemeClr val="tx1"/>
                </a:solidFill>
                <a:latin typeface="Arial" charset="0"/>
                <a:ea typeface="ＭＳ Ｐゴシック" charset="0"/>
              </a:defRPr>
            </a:lvl2pPr>
            <a:lvl3pPr marL="1144845" indent="-228969" defTabSz="911106">
              <a:defRPr sz="2400">
                <a:solidFill>
                  <a:schemeClr val="tx1"/>
                </a:solidFill>
                <a:latin typeface="Arial" charset="0"/>
                <a:ea typeface="ＭＳ Ｐゴシック" charset="0"/>
              </a:defRPr>
            </a:lvl3pPr>
            <a:lvl4pPr marL="1602782" indent="-228969" defTabSz="911106">
              <a:defRPr sz="2400">
                <a:solidFill>
                  <a:schemeClr val="tx1"/>
                </a:solidFill>
                <a:latin typeface="Arial" charset="0"/>
                <a:ea typeface="ＭＳ Ｐゴシック" charset="0"/>
              </a:defRPr>
            </a:lvl4pPr>
            <a:lvl5pPr marL="2060720" indent="-228969" defTabSz="911106">
              <a:defRPr sz="2400">
                <a:solidFill>
                  <a:schemeClr val="tx1"/>
                </a:solidFill>
                <a:latin typeface="Arial" charset="0"/>
                <a:ea typeface="ＭＳ Ｐゴシック" charset="0"/>
              </a:defRPr>
            </a:lvl5pPr>
            <a:lvl6pPr marL="2518657" indent="-228969" defTabSz="911106" eaLnBrk="0" fontAlgn="base" hangingPunct="0">
              <a:spcBef>
                <a:spcPct val="0"/>
              </a:spcBef>
              <a:spcAft>
                <a:spcPct val="0"/>
              </a:spcAft>
              <a:defRPr sz="2400">
                <a:solidFill>
                  <a:schemeClr val="tx1"/>
                </a:solidFill>
                <a:latin typeface="Arial" charset="0"/>
                <a:ea typeface="ＭＳ Ｐゴシック" charset="0"/>
              </a:defRPr>
            </a:lvl6pPr>
            <a:lvl7pPr marL="2976595" indent="-228969" defTabSz="911106" eaLnBrk="0" fontAlgn="base" hangingPunct="0">
              <a:spcBef>
                <a:spcPct val="0"/>
              </a:spcBef>
              <a:spcAft>
                <a:spcPct val="0"/>
              </a:spcAft>
              <a:defRPr sz="2400">
                <a:solidFill>
                  <a:schemeClr val="tx1"/>
                </a:solidFill>
                <a:latin typeface="Arial" charset="0"/>
                <a:ea typeface="ＭＳ Ｐゴシック" charset="0"/>
              </a:defRPr>
            </a:lvl7pPr>
            <a:lvl8pPr marL="3434533" indent="-228969" defTabSz="911106" eaLnBrk="0" fontAlgn="base" hangingPunct="0">
              <a:spcBef>
                <a:spcPct val="0"/>
              </a:spcBef>
              <a:spcAft>
                <a:spcPct val="0"/>
              </a:spcAft>
              <a:defRPr sz="2400">
                <a:solidFill>
                  <a:schemeClr val="tx1"/>
                </a:solidFill>
                <a:latin typeface="Arial" charset="0"/>
                <a:ea typeface="ＭＳ Ｐゴシック" charset="0"/>
              </a:defRPr>
            </a:lvl8pPr>
            <a:lvl9pPr marL="3892470" indent="-228969" defTabSz="911106" eaLnBrk="0" fontAlgn="base" hangingPunct="0">
              <a:spcBef>
                <a:spcPct val="0"/>
              </a:spcBef>
              <a:spcAft>
                <a:spcPct val="0"/>
              </a:spcAft>
              <a:defRPr sz="2400">
                <a:solidFill>
                  <a:schemeClr val="tx1"/>
                </a:solidFill>
                <a:latin typeface="Arial" charset="0"/>
                <a:ea typeface="ＭＳ Ｐゴシック" charset="0"/>
              </a:defRPr>
            </a:lvl9pPr>
          </a:lstStyle>
          <a:p>
            <a:fld id="{C06B259D-6AAF-0143-9BC3-154028E6B966}" type="slidenum">
              <a:rPr lang="en-US" sz="1200"/>
              <a:pPr/>
              <a:t>66</a:t>
            </a:fld>
            <a:endParaRPr lang="en-US" sz="1200"/>
          </a:p>
        </p:txBody>
      </p:sp>
    </p:spTree>
    <p:extLst>
      <p:ext uri="{BB962C8B-B14F-4D97-AF65-F5344CB8AC3E}">
        <p14:creationId xmlns:p14="http://schemas.microsoft.com/office/powerpoint/2010/main" val="270308804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sz="1200" u="none" kern="1200" dirty="0" smtClean="0">
                <a:solidFill>
                  <a:schemeClr val="tx1"/>
                </a:solidFill>
                <a:latin typeface="+mn-lt"/>
                <a:ea typeface="+mn-ea"/>
                <a:cs typeface="+mn-cs"/>
              </a:rPr>
              <a:t>These</a:t>
            </a:r>
            <a:r>
              <a:rPr lang="en-US" sz="1200" u="none" kern="1200" baseline="0" dirty="0" smtClean="0">
                <a:solidFill>
                  <a:schemeClr val="tx1"/>
                </a:solidFill>
                <a:latin typeface="+mn-lt"/>
                <a:ea typeface="+mn-ea"/>
                <a:cs typeface="+mn-cs"/>
              </a:rPr>
              <a:t> are a selection of sample output indicators</a:t>
            </a:r>
            <a:endParaRPr lang="en-US" sz="1200" u="none" kern="1200" dirty="0" smtClean="0">
              <a:solidFill>
                <a:schemeClr val="tx1"/>
              </a:solidFill>
              <a:latin typeface="+mn-lt"/>
              <a:ea typeface="+mn-ea"/>
              <a:cs typeface="+mn-cs"/>
            </a:endParaRPr>
          </a:p>
          <a:p>
            <a:r>
              <a:rPr lang="en-US" sz="1200" b="1" u="words" kern="1200" dirty="0" smtClean="0">
                <a:solidFill>
                  <a:schemeClr val="tx1"/>
                </a:solidFill>
                <a:latin typeface="+mn-lt"/>
                <a:ea typeface="+mn-ea"/>
                <a:cs typeface="+mn-cs"/>
              </a:rPr>
              <a:t/>
            </a:r>
            <a:br>
              <a:rPr lang="en-US" sz="1200" b="1" u="words" kern="1200" dirty="0" smtClean="0">
                <a:solidFill>
                  <a:schemeClr val="tx1"/>
                </a:solidFill>
                <a:latin typeface="+mn-lt"/>
                <a:ea typeface="+mn-ea"/>
                <a:cs typeface="+mn-cs"/>
              </a:rPr>
            </a:br>
            <a:endParaRPr lang="en-US" dirty="0">
              <a:latin typeface="Arial"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106">
              <a:defRPr sz="2400">
                <a:solidFill>
                  <a:schemeClr val="tx1"/>
                </a:solidFill>
                <a:latin typeface="Arial" charset="0"/>
                <a:ea typeface="ＭＳ Ｐゴシック" charset="0"/>
              </a:defRPr>
            </a:lvl1pPr>
            <a:lvl2pPr marL="744149" indent="-286211" defTabSz="911106">
              <a:defRPr sz="2400">
                <a:solidFill>
                  <a:schemeClr val="tx1"/>
                </a:solidFill>
                <a:latin typeface="Arial" charset="0"/>
                <a:ea typeface="ＭＳ Ｐゴシック" charset="0"/>
              </a:defRPr>
            </a:lvl2pPr>
            <a:lvl3pPr marL="1144845" indent="-228969" defTabSz="911106">
              <a:defRPr sz="2400">
                <a:solidFill>
                  <a:schemeClr val="tx1"/>
                </a:solidFill>
                <a:latin typeface="Arial" charset="0"/>
                <a:ea typeface="ＭＳ Ｐゴシック" charset="0"/>
              </a:defRPr>
            </a:lvl3pPr>
            <a:lvl4pPr marL="1602782" indent="-228969" defTabSz="911106">
              <a:defRPr sz="2400">
                <a:solidFill>
                  <a:schemeClr val="tx1"/>
                </a:solidFill>
                <a:latin typeface="Arial" charset="0"/>
                <a:ea typeface="ＭＳ Ｐゴシック" charset="0"/>
              </a:defRPr>
            </a:lvl4pPr>
            <a:lvl5pPr marL="2060720" indent="-228969" defTabSz="911106">
              <a:defRPr sz="2400">
                <a:solidFill>
                  <a:schemeClr val="tx1"/>
                </a:solidFill>
                <a:latin typeface="Arial" charset="0"/>
                <a:ea typeface="ＭＳ Ｐゴシック" charset="0"/>
              </a:defRPr>
            </a:lvl5pPr>
            <a:lvl6pPr marL="2518657" indent="-228969" defTabSz="911106" eaLnBrk="0" fontAlgn="base" hangingPunct="0">
              <a:spcBef>
                <a:spcPct val="0"/>
              </a:spcBef>
              <a:spcAft>
                <a:spcPct val="0"/>
              </a:spcAft>
              <a:defRPr sz="2400">
                <a:solidFill>
                  <a:schemeClr val="tx1"/>
                </a:solidFill>
                <a:latin typeface="Arial" charset="0"/>
                <a:ea typeface="ＭＳ Ｐゴシック" charset="0"/>
              </a:defRPr>
            </a:lvl6pPr>
            <a:lvl7pPr marL="2976595" indent="-228969" defTabSz="911106" eaLnBrk="0" fontAlgn="base" hangingPunct="0">
              <a:spcBef>
                <a:spcPct val="0"/>
              </a:spcBef>
              <a:spcAft>
                <a:spcPct val="0"/>
              </a:spcAft>
              <a:defRPr sz="2400">
                <a:solidFill>
                  <a:schemeClr val="tx1"/>
                </a:solidFill>
                <a:latin typeface="Arial" charset="0"/>
                <a:ea typeface="ＭＳ Ｐゴシック" charset="0"/>
              </a:defRPr>
            </a:lvl7pPr>
            <a:lvl8pPr marL="3434533" indent="-228969" defTabSz="911106" eaLnBrk="0" fontAlgn="base" hangingPunct="0">
              <a:spcBef>
                <a:spcPct val="0"/>
              </a:spcBef>
              <a:spcAft>
                <a:spcPct val="0"/>
              </a:spcAft>
              <a:defRPr sz="2400">
                <a:solidFill>
                  <a:schemeClr val="tx1"/>
                </a:solidFill>
                <a:latin typeface="Arial" charset="0"/>
                <a:ea typeface="ＭＳ Ｐゴシック" charset="0"/>
              </a:defRPr>
            </a:lvl8pPr>
            <a:lvl9pPr marL="3892470" indent="-228969" defTabSz="911106" eaLnBrk="0" fontAlgn="base" hangingPunct="0">
              <a:spcBef>
                <a:spcPct val="0"/>
              </a:spcBef>
              <a:spcAft>
                <a:spcPct val="0"/>
              </a:spcAft>
              <a:defRPr sz="2400">
                <a:solidFill>
                  <a:schemeClr val="tx1"/>
                </a:solidFill>
                <a:latin typeface="Arial" charset="0"/>
                <a:ea typeface="ＭＳ Ｐゴシック" charset="0"/>
              </a:defRPr>
            </a:lvl9pPr>
          </a:lstStyle>
          <a:p>
            <a:fld id="{C06B259D-6AAF-0143-9BC3-154028E6B966}" type="slidenum">
              <a:rPr lang="en-US" sz="1200"/>
              <a:pPr/>
              <a:t>67</a:t>
            </a:fld>
            <a:endParaRPr lang="en-US" sz="1200"/>
          </a:p>
        </p:txBody>
      </p:sp>
    </p:spTree>
    <p:extLst>
      <p:ext uri="{BB962C8B-B14F-4D97-AF65-F5344CB8AC3E}">
        <p14:creationId xmlns:p14="http://schemas.microsoft.com/office/powerpoint/2010/main" val="270308804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Three main approaches that we use</a:t>
            </a:r>
            <a:r>
              <a:rPr lang="en-US" sz="1200" u="none" kern="1200" baseline="0" dirty="0" smtClean="0">
                <a:solidFill>
                  <a:schemeClr val="tx1"/>
                </a:solidFill>
                <a:latin typeface="+mn-lt"/>
                <a:ea typeface="+mn-ea"/>
                <a:cs typeface="+mn-cs"/>
              </a:rPr>
              <a:t> to monitor HWWS programs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Survey</a:t>
            </a:r>
            <a:r>
              <a:rPr lang="en-US" sz="1200" u="none" kern="1200" baseline="0" dirty="0" smtClean="0">
                <a:solidFill>
                  <a:schemeClr val="tx1"/>
                </a:solidFill>
                <a:latin typeface="+mn-lt"/>
                <a:ea typeface="+mn-ea"/>
                <a:cs typeface="+mn-cs"/>
              </a:rPr>
              <a:t> these u</a:t>
            </a:r>
            <a:r>
              <a:rPr lang="en-US" sz="1200" u="none" kern="1200" dirty="0" smtClean="0">
                <a:solidFill>
                  <a:schemeClr val="tx1"/>
                </a:solidFill>
                <a:latin typeface="+mn-lt"/>
                <a:ea typeface="+mn-ea"/>
                <a:cs typeface="+mn-cs"/>
              </a:rPr>
              <a:t>se self report</a:t>
            </a:r>
          </a:p>
          <a:p>
            <a:pPr lvl="0"/>
            <a:r>
              <a:rPr lang="en-US" sz="1200" u="none" kern="1200" dirty="0" smtClean="0">
                <a:solidFill>
                  <a:schemeClr val="tx1"/>
                </a:solidFill>
                <a:latin typeface="+mn-lt"/>
                <a:ea typeface="+mn-ea"/>
                <a:cs typeface="+mn-cs"/>
              </a:rPr>
              <a:t>Rapid observation</a:t>
            </a:r>
            <a:r>
              <a:rPr lang="en-US" sz="1200" u="none" kern="1200" baseline="0" dirty="0" smtClean="0">
                <a:solidFill>
                  <a:schemeClr val="tx1"/>
                </a:solidFill>
                <a:latin typeface="+mn-lt"/>
                <a:ea typeface="+mn-ea"/>
                <a:cs typeface="+mn-cs"/>
              </a:rPr>
              <a:t> uses s</a:t>
            </a:r>
            <a:r>
              <a:rPr lang="en-US" sz="1200" u="none" kern="1200" dirty="0" smtClean="0">
                <a:solidFill>
                  <a:schemeClr val="tx1"/>
                </a:solidFill>
                <a:latin typeface="+mn-lt"/>
                <a:ea typeface="+mn-ea"/>
                <a:cs typeface="+mn-cs"/>
              </a:rPr>
              <a:t>pot checks</a:t>
            </a:r>
          </a:p>
          <a:p>
            <a:pPr lvl="0"/>
            <a:r>
              <a:rPr lang="en-US" sz="1200" u="none" kern="1200" dirty="0" smtClean="0">
                <a:solidFill>
                  <a:schemeClr val="tx1"/>
                </a:solidFill>
                <a:latin typeface="+mn-lt"/>
                <a:ea typeface="+mn-ea"/>
                <a:cs typeface="+mn-cs"/>
              </a:rPr>
              <a:t>Structured observation</a:t>
            </a:r>
            <a:r>
              <a:rPr lang="en-US" sz="1200" u="none" kern="1200" baseline="0" dirty="0" smtClean="0">
                <a:solidFill>
                  <a:schemeClr val="tx1"/>
                </a:solidFill>
                <a:latin typeface="+mn-lt"/>
                <a:ea typeface="+mn-ea"/>
                <a:cs typeface="+mn-cs"/>
              </a:rPr>
              <a:t> incorporates directly observing behavior in a structured manner. </a:t>
            </a:r>
          </a:p>
          <a:p>
            <a:pPr lvl="0"/>
            <a:endParaRPr lang="en-US" sz="1200" u="none" kern="1200" baseline="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These all have</a:t>
            </a:r>
            <a:r>
              <a:rPr lang="en-US" sz="1200" u="none" kern="1200" baseline="0" dirty="0" smtClean="0">
                <a:solidFill>
                  <a:schemeClr val="tx1"/>
                </a:solidFill>
                <a:latin typeface="+mn-lt"/>
                <a:ea typeface="+mn-ea"/>
                <a:cs typeface="+mn-cs"/>
              </a:rPr>
              <a:t> strengths and weaknesses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68</a:t>
            </a:fld>
            <a:endParaRPr lang="en-US"/>
          </a:p>
        </p:txBody>
      </p:sp>
    </p:spTree>
    <p:extLst>
      <p:ext uri="{BB962C8B-B14F-4D97-AF65-F5344CB8AC3E}">
        <p14:creationId xmlns:p14="http://schemas.microsoft.com/office/powerpoint/2010/main" val="316998655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For surveys: people may feel pressure to report that they actually do wash their hands when in reality they don’t. It might not reflect “true behavior”</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69</a:t>
            </a:fld>
            <a:endParaRPr lang="en-US"/>
          </a:p>
        </p:txBody>
      </p:sp>
    </p:spTree>
    <p:extLst>
      <p:ext uri="{BB962C8B-B14F-4D97-AF65-F5344CB8AC3E}">
        <p14:creationId xmlns:p14="http://schemas.microsoft.com/office/powerpoint/2010/main" val="874671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b="0" i="0" u="none" kern="1200" dirty="0" smtClean="0">
                <a:solidFill>
                  <a:schemeClr val="tx1"/>
                </a:solidFill>
                <a:latin typeface="+mn-lt"/>
                <a:ea typeface="+mn-ea"/>
                <a:cs typeface="+mn-cs"/>
              </a:rPr>
              <a:t>Multiple frameworks and guides exist, each with their own strengths and weaknesses</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The more specific and thoughtful the behavior change strategy, the greater the likelihood of its success</a:t>
            </a:r>
          </a:p>
          <a:p>
            <a:r>
              <a:rPr lang="en-US" sz="1200" b="0" i="0" u="none" strike="noStrike" kern="1200" dirty="0" smtClean="0">
                <a:solidFill>
                  <a:schemeClr val="tx1"/>
                </a:solidFill>
                <a:latin typeface="+mn-lt"/>
                <a:ea typeface="+mn-ea"/>
                <a:cs typeface="+mn-cs"/>
              </a:rPr>
              <a:t> </a:t>
            </a:r>
            <a:endParaRPr lang="en-US" sz="1200" b="0" i="0" u="none" kern="1200" dirty="0" smtClean="0">
              <a:solidFill>
                <a:schemeClr val="tx1"/>
              </a:solidFill>
              <a:latin typeface="+mn-lt"/>
              <a:ea typeface="+mn-ea"/>
              <a:cs typeface="+mn-cs"/>
            </a:endParaRPr>
          </a:p>
          <a:p>
            <a:pPr lvl="0"/>
            <a:r>
              <a:rPr lang="en-US" sz="1200" b="0" i="0" u="none" kern="1200" dirty="0" smtClean="0">
                <a:solidFill>
                  <a:schemeClr val="tx1"/>
                </a:solidFill>
                <a:latin typeface="+mn-lt"/>
                <a:ea typeface="+mn-ea"/>
                <a:cs typeface="+mn-cs"/>
              </a:rPr>
              <a:t>As with our discussion of determinants, we</a:t>
            </a:r>
            <a:r>
              <a:rPr lang="en-US" sz="1200" b="0" i="0" u="none" kern="1200" baseline="0" dirty="0" smtClean="0">
                <a:solidFill>
                  <a:schemeClr val="tx1"/>
                </a:solidFill>
                <a:latin typeface="+mn-lt"/>
                <a:ea typeface="+mn-ea"/>
                <a:cs typeface="+mn-cs"/>
              </a:rPr>
              <a:t> have selected a simple framework for designing a behavior change strategy. </a:t>
            </a:r>
            <a:r>
              <a:rPr lang="en-US" sz="1200" b="0" i="0" u="none" kern="1200" dirty="0" smtClean="0">
                <a:solidFill>
                  <a:schemeClr val="tx1"/>
                </a:solidFill>
                <a:latin typeface="+mn-lt"/>
                <a:ea typeface="+mn-ea"/>
                <a:cs typeface="+mn-cs"/>
              </a:rPr>
              <a:t>We will review the BEHAVE framework and it’s steps; this is ONE tool for helping to translate determinants to action. </a:t>
            </a:r>
          </a:p>
          <a:p>
            <a:r>
              <a:rPr lang="en-US" sz="1200" b="1" u="words" kern="1200" dirty="0" smtClean="0">
                <a:solidFill>
                  <a:schemeClr val="tx1"/>
                </a:solidFill>
                <a:latin typeface="+mn-lt"/>
                <a:ea typeface="+mn-ea"/>
                <a:cs typeface="+mn-cs"/>
              </a:rPr>
              <a:t/>
            </a:r>
            <a:br>
              <a:rPr lang="en-US" sz="1200" b="1" u="words"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a:t>
            </a:fld>
            <a:endParaRPr lang="en-US"/>
          </a:p>
        </p:txBody>
      </p:sp>
    </p:spTree>
    <p:extLst>
      <p:ext uri="{BB962C8B-B14F-4D97-AF65-F5344CB8AC3E}">
        <p14:creationId xmlns:p14="http://schemas.microsoft.com/office/powerpoint/2010/main" val="29065825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r>
              <a:rPr lang="en-US" sz="1200" u="none" kern="1200" dirty="0" smtClean="0">
                <a:solidFill>
                  <a:schemeClr val="tx1"/>
                </a:solidFill>
                <a:latin typeface="+mn-lt"/>
                <a:ea typeface="+mn-ea"/>
                <a:cs typeface="+mn-cs"/>
              </a:rPr>
              <a:t>Some of these are knowledge questions and some of these are self</a:t>
            </a:r>
            <a:r>
              <a:rPr lang="en-US" sz="1200" u="none" kern="1200" baseline="0" dirty="0" smtClean="0">
                <a:solidFill>
                  <a:schemeClr val="tx1"/>
                </a:solidFill>
                <a:latin typeface="+mn-lt"/>
                <a:ea typeface="+mn-ea"/>
                <a:cs typeface="+mn-cs"/>
              </a:rPr>
              <a:t> reported </a:t>
            </a:r>
            <a:r>
              <a:rPr lang="en-US" sz="1200" u="none" kern="1200" dirty="0" smtClean="0">
                <a:solidFill>
                  <a:schemeClr val="tx1"/>
                </a:solidFill>
                <a:latin typeface="+mn-lt"/>
                <a:ea typeface="+mn-ea"/>
                <a:cs typeface="+mn-cs"/>
              </a:rPr>
              <a:t>behavior questions.</a:t>
            </a:r>
            <a:r>
              <a:rPr lang="en-US" sz="1200" u="none" kern="1200" baseline="0" dirty="0" smtClean="0">
                <a:solidFill>
                  <a:schemeClr val="tx1"/>
                </a:solidFill>
                <a:latin typeface="+mn-lt"/>
                <a:ea typeface="+mn-ea"/>
                <a:cs typeface="+mn-cs"/>
              </a:rPr>
              <a:t> Even though these may be assessing behaviors</a:t>
            </a:r>
            <a:r>
              <a:rPr lang="en-US" sz="1200" u="none" kern="1200" dirty="0" smtClean="0">
                <a:solidFill>
                  <a:schemeClr val="tx1"/>
                </a:solidFill>
                <a:latin typeface="+mn-lt"/>
                <a:ea typeface="+mn-ea"/>
                <a:cs typeface="+mn-cs"/>
              </a:rPr>
              <a:t>, they may not reflect “true behaviors”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70</a:t>
            </a:fld>
            <a:endParaRPr lang="en-US"/>
          </a:p>
        </p:txBody>
      </p:sp>
    </p:spTree>
    <p:extLst>
      <p:ext uri="{BB962C8B-B14F-4D97-AF65-F5344CB8AC3E}">
        <p14:creationId xmlns:p14="http://schemas.microsoft.com/office/powerpoint/2010/main" val="2307710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strike="noStrike" kern="1200" dirty="0" smtClean="0">
                <a:solidFill>
                  <a:schemeClr val="tx1"/>
                </a:solidFill>
                <a:latin typeface="+mn-lt"/>
                <a:ea typeface="+mn-ea"/>
                <a:cs typeface="+mn-cs"/>
              </a:rPr>
              <a:t> A rapid assessment or spot check is when you use objective measures based on what is present at a site.</a:t>
            </a:r>
            <a:r>
              <a:rPr lang="en-US" sz="1200" u="none" strike="noStrike" kern="1200" baseline="0" dirty="0" smtClean="0">
                <a:solidFill>
                  <a:schemeClr val="tx1"/>
                </a:solidFill>
                <a:latin typeface="+mn-lt"/>
                <a:ea typeface="+mn-ea"/>
                <a:cs typeface="+mn-cs"/>
              </a:rPr>
              <a:t> These measures often serve as a proxy for behavior and are not a report of behavior itself. However, the presence of soap, for example, is a really useful proxy to indicate that HWWS is taking place.</a:t>
            </a:r>
          </a:p>
          <a:p>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Advantages</a:t>
            </a:r>
          </a:p>
          <a:p>
            <a:pPr lvl="0"/>
            <a:r>
              <a:rPr lang="en-US" sz="1200" u="none" kern="1200" dirty="0" smtClean="0">
                <a:solidFill>
                  <a:schemeClr val="tx1"/>
                </a:solidFill>
                <a:latin typeface="+mn-lt"/>
                <a:ea typeface="+mn-ea"/>
                <a:cs typeface="+mn-cs"/>
              </a:rPr>
              <a:t>Spot checks on conditions provides a less biased measure than self report</a:t>
            </a:r>
          </a:p>
          <a:p>
            <a:pPr lvl="0"/>
            <a:r>
              <a:rPr lang="en-US" sz="1200" u="none" kern="1200" dirty="0" smtClean="0">
                <a:solidFill>
                  <a:schemeClr val="tx1"/>
                </a:solidFill>
                <a:latin typeface="+mn-lt"/>
                <a:ea typeface="+mn-ea"/>
                <a:cs typeface="+mn-cs"/>
              </a:rPr>
              <a:t>Relatively low cost</a:t>
            </a:r>
          </a:p>
          <a:p>
            <a:r>
              <a:rPr lang="en-US" sz="1200" u="none" kern="1200" dirty="0" smtClean="0">
                <a:solidFill>
                  <a:schemeClr val="tx1"/>
                </a:solidFill>
                <a:latin typeface="+mn-lt"/>
                <a:ea typeface="+mn-ea"/>
                <a:cs typeface="+mn-cs"/>
              </a:rPr>
              <a:t>Ex: go into a home and see that there is a basin for </a:t>
            </a:r>
            <a:r>
              <a:rPr lang="en-US" sz="1200" u="none" kern="1200" dirty="0" err="1" smtClean="0">
                <a:solidFill>
                  <a:schemeClr val="tx1"/>
                </a:solidFill>
                <a:latin typeface="+mn-lt"/>
                <a:ea typeface="+mn-ea"/>
                <a:cs typeface="+mn-cs"/>
              </a:rPr>
              <a:t>handwashing</a:t>
            </a:r>
            <a:r>
              <a:rPr lang="en-US" sz="1200" u="none" kern="1200" dirty="0" smtClean="0">
                <a:solidFill>
                  <a:schemeClr val="tx1"/>
                </a:solidFill>
                <a:latin typeface="+mn-lt"/>
                <a:ea typeface="+mn-ea"/>
                <a:cs typeface="+mn-cs"/>
              </a:rPr>
              <a:t>. Go into a school and see that soap is available </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Disadvantages</a:t>
            </a:r>
          </a:p>
          <a:p>
            <a:pPr lvl="0"/>
            <a:r>
              <a:rPr lang="en-US" sz="1200" u="none" kern="1200" dirty="0" smtClean="0">
                <a:solidFill>
                  <a:schemeClr val="tx1"/>
                </a:solidFill>
                <a:latin typeface="+mn-lt"/>
                <a:ea typeface="+mn-ea"/>
                <a:cs typeface="+mn-cs"/>
              </a:rPr>
              <a:t>While the measures are more objective, they typically are only proxies for the true behavior</a:t>
            </a:r>
          </a:p>
          <a:p>
            <a:r>
              <a:rPr lang="en-US" sz="1200" u="none" kern="1200" dirty="0" smtClean="0">
                <a:solidFill>
                  <a:schemeClr val="tx1"/>
                </a:solidFill>
                <a:latin typeface="+mn-lt"/>
                <a:ea typeface="+mn-ea"/>
                <a:cs typeface="+mn-cs"/>
              </a:rPr>
              <a:t>Ex: We can assume that if we see soap next to a basin people are using it, however this just an assumption and we cannot know true behavior.</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71</a:t>
            </a:fld>
            <a:endParaRPr lang="en-US"/>
          </a:p>
        </p:txBody>
      </p:sp>
    </p:spTree>
    <p:extLst>
      <p:ext uri="{BB962C8B-B14F-4D97-AF65-F5344CB8AC3E}">
        <p14:creationId xmlns:p14="http://schemas.microsoft.com/office/powerpoint/2010/main" val="228077184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There</a:t>
            </a:r>
            <a:r>
              <a:rPr lang="en-US" sz="1200" u="none" kern="1200" baseline="0" dirty="0" smtClean="0">
                <a:solidFill>
                  <a:schemeClr val="tx1"/>
                </a:solidFill>
                <a:latin typeface="+mn-lt"/>
                <a:ea typeface="+mn-ea"/>
                <a:cs typeface="+mn-cs"/>
              </a:rPr>
              <a:t> are some examples of rapid assessments or spot checks that can be done.</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72</a:t>
            </a:fld>
            <a:endParaRPr lang="en-US"/>
          </a:p>
        </p:txBody>
      </p:sp>
    </p:spTree>
    <p:extLst>
      <p:ext uri="{BB962C8B-B14F-4D97-AF65-F5344CB8AC3E}">
        <p14:creationId xmlns:p14="http://schemas.microsoft.com/office/powerpoint/2010/main" val="78953178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Structured observation</a:t>
            </a:r>
            <a:r>
              <a:rPr lang="en-US" sz="1200" u="none" kern="1200" baseline="0" dirty="0" smtClean="0">
                <a:solidFill>
                  <a:schemeClr val="tx1"/>
                </a:solidFill>
                <a:latin typeface="+mn-lt"/>
                <a:ea typeface="+mn-ea"/>
                <a:cs typeface="+mn-cs"/>
              </a:rPr>
              <a:t> is used to observe and assess behaviors. </a:t>
            </a:r>
            <a:endParaRPr lang="en-US" sz="1200" u="none" kern="1200" dirty="0" smtClean="0">
              <a:solidFill>
                <a:schemeClr val="tx1"/>
              </a:solidFill>
              <a:latin typeface="+mn-lt"/>
              <a:ea typeface="+mn-ea"/>
              <a:cs typeface="+mn-cs"/>
            </a:endParaRP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Advantages</a:t>
            </a:r>
          </a:p>
          <a:p>
            <a:pPr lvl="1"/>
            <a:r>
              <a:rPr lang="en-US" sz="1200" u="none" kern="1200" dirty="0" smtClean="0">
                <a:solidFill>
                  <a:schemeClr val="tx1"/>
                </a:solidFill>
                <a:latin typeface="+mn-lt"/>
                <a:ea typeface="+mn-ea"/>
                <a:cs typeface="+mn-cs"/>
              </a:rPr>
              <a:t>Direct measure of behavior</a:t>
            </a:r>
          </a:p>
          <a:p>
            <a:r>
              <a:rPr lang="en-US" sz="1200" u="none" kern="1200" dirty="0" smtClean="0">
                <a:solidFill>
                  <a:schemeClr val="tx1"/>
                </a:solidFill>
                <a:latin typeface="+mn-lt"/>
                <a:ea typeface="+mn-ea"/>
                <a:cs typeface="+mn-cs"/>
              </a:rPr>
              <a:t>Example: might include program staff members sitting at a household for 5-6 hours and noting behaviors in the home </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Disadvantages</a:t>
            </a:r>
          </a:p>
          <a:p>
            <a:pPr lvl="1"/>
            <a:r>
              <a:rPr lang="en-US" sz="1200" u="none" kern="1200" dirty="0" smtClean="0">
                <a:solidFill>
                  <a:schemeClr val="tx1"/>
                </a:solidFill>
                <a:latin typeface="+mn-lt"/>
                <a:ea typeface="+mn-ea"/>
                <a:cs typeface="+mn-cs"/>
              </a:rPr>
              <a:t>Expensive and time consuming</a:t>
            </a:r>
          </a:p>
          <a:p>
            <a:pPr lvl="1"/>
            <a:r>
              <a:rPr lang="en-US" sz="1200" u="none" kern="1200" dirty="0" smtClean="0">
                <a:solidFill>
                  <a:schemeClr val="tx1"/>
                </a:solidFill>
                <a:latin typeface="+mn-lt"/>
                <a:ea typeface="+mn-ea"/>
                <a:cs typeface="+mn-cs"/>
              </a:rPr>
              <a:t>Requires substantial training of field workers</a:t>
            </a:r>
          </a:p>
          <a:p>
            <a:pPr lvl="2"/>
            <a:r>
              <a:rPr lang="en-US" sz="1200" u="none" kern="1200" dirty="0" smtClean="0">
                <a:solidFill>
                  <a:schemeClr val="tx1"/>
                </a:solidFill>
                <a:latin typeface="+mn-lt"/>
                <a:ea typeface="+mn-ea"/>
                <a:cs typeface="+mn-cs"/>
              </a:rPr>
              <a:t>To make sure that the observations are standardized</a:t>
            </a:r>
          </a:p>
          <a:p>
            <a:pPr lvl="1"/>
            <a:r>
              <a:rPr lang="en-US" sz="1200" u="none" kern="1200" dirty="0" smtClean="0">
                <a:solidFill>
                  <a:schemeClr val="tx1"/>
                </a:solidFill>
                <a:latin typeface="+mn-lt"/>
                <a:ea typeface="+mn-ea"/>
                <a:cs typeface="+mn-cs"/>
              </a:rPr>
              <a:t>Subject to changes in respondent behavior</a:t>
            </a:r>
          </a:p>
          <a:p>
            <a:pPr lvl="2"/>
            <a:r>
              <a:rPr lang="en-US" sz="1200" u="none" kern="1200" dirty="0" smtClean="0">
                <a:solidFill>
                  <a:schemeClr val="tx1"/>
                </a:solidFill>
                <a:latin typeface="+mn-lt"/>
                <a:ea typeface="+mn-ea"/>
                <a:cs typeface="+mn-cs"/>
              </a:rPr>
              <a:t>Bias similar to surveys where people may change their behavior</a:t>
            </a:r>
            <a:r>
              <a:rPr lang="en-US" sz="1200" u="none" kern="1200" baseline="0" dirty="0" smtClean="0">
                <a:solidFill>
                  <a:schemeClr val="tx1"/>
                </a:solidFill>
                <a:latin typeface="+mn-lt"/>
                <a:ea typeface="+mn-ea"/>
                <a:cs typeface="+mn-cs"/>
              </a:rPr>
              <a:t> when they are being observed (</a:t>
            </a:r>
            <a:r>
              <a:rPr lang="en-US" sz="1200" u="none" kern="1200" baseline="0" dirty="0" err="1" smtClean="0">
                <a:solidFill>
                  <a:schemeClr val="tx1"/>
                </a:solidFill>
                <a:latin typeface="+mn-lt"/>
                <a:ea typeface="+mn-ea"/>
                <a:cs typeface="+mn-cs"/>
              </a:rPr>
              <a:t>hawthorne</a:t>
            </a:r>
            <a:r>
              <a:rPr lang="en-US" sz="1200" u="none" kern="1200" baseline="0" dirty="0" smtClean="0">
                <a:solidFill>
                  <a:schemeClr val="tx1"/>
                </a:solidFill>
                <a:latin typeface="+mn-lt"/>
                <a:ea typeface="+mn-ea"/>
                <a:cs typeface="+mn-cs"/>
              </a:rPr>
              <a:t> effect). </a:t>
            </a:r>
            <a:endParaRPr lang="en-US" sz="1200" u="none" kern="1200" dirty="0" smtClean="0">
              <a:solidFill>
                <a:schemeClr val="tx1"/>
              </a:solidFill>
              <a:latin typeface="+mn-lt"/>
              <a:ea typeface="+mn-ea"/>
              <a:cs typeface="+mn-cs"/>
            </a:endParaRP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r>
              <a:rPr lang="en-US" sz="1200" b="1" u="words" kern="1200" dirty="0" smtClean="0">
                <a:solidFill>
                  <a:schemeClr val="tx1"/>
                </a:solidFill>
                <a:latin typeface="+mn-lt"/>
                <a:ea typeface="+mn-ea"/>
                <a:cs typeface="+mn-cs"/>
              </a:rPr>
              <a:t/>
            </a:r>
            <a:br>
              <a:rPr lang="en-US" sz="1200" b="1" u="words"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73</a:t>
            </a:fld>
            <a:endParaRPr lang="en-US"/>
          </a:p>
        </p:txBody>
      </p:sp>
    </p:spTree>
    <p:extLst>
      <p:ext uri="{BB962C8B-B14F-4D97-AF65-F5344CB8AC3E}">
        <p14:creationId xmlns:p14="http://schemas.microsoft.com/office/powerpoint/2010/main" val="199732399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74</a:t>
            </a:fld>
            <a:endParaRPr lang="en-US"/>
          </a:p>
        </p:txBody>
      </p:sp>
    </p:spTree>
    <p:extLst>
      <p:ext uri="{BB962C8B-B14F-4D97-AF65-F5344CB8AC3E}">
        <p14:creationId xmlns:p14="http://schemas.microsoft.com/office/powerpoint/2010/main" val="205384545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76</a:t>
            </a:fld>
            <a:endParaRPr lang="en-US"/>
          </a:p>
        </p:txBody>
      </p:sp>
    </p:spTree>
    <p:extLst>
      <p:ext uri="{BB962C8B-B14F-4D97-AF65-F5344CB8AC3E}">
        <p14:creationId xmlns:p14="http://schemas.microsoft.com/office/powerpoint/2010/main" val="129724396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 citations </a:t>
            </a:r>
            <a:r>
              <a:rPr lang="en-US" smtClean="0"/>
              <a:t>from module 2</a:t>
            </a:r>
            <a:endParaRPr lang="en-US"/>
          </a:p>
        </p:txBody>
      </p:sp>
      <p:sp>
        <p:nvSpPr>
          <p:cNvPr id="4" name="Slide Number Placeholder 3"/>
          <p:cNvSpPr>
            <a:spLocks noGrp="1"/>
          </p:cNvSpPr>
          <p:nvPr>
            <p:ph type="sldNum" sz="quarter" idx="10"/>
          </p:nvPr>
        </p:nvSpPr>
        <p:spPr/>
        <p:txBody>
          <a:bodyPr/>
          <a:lstStyle/>
          <a:p>
            <a:fld id="{B98FEC81-807F-8B46-A086-C9AA4ACD546D}" type="slidenum">
              <a:rPr lang="en-US" smtClean="0"/>
              <a:pPr/>
              <a:t>77</a:t>
            </a:fld>
            <a:endParaRPr lang="en-US"/>
          </a:p>
        </p:txBody>
      </p:sp>
    </p:spTree>
    <p:extLst>
      <p:ext uri="{BB962C8B-B14F-4D97-AF65-F5344CB8AC3E}">
        <p14:creationId xmlns:p14="http://schemas.microsoft.com/office/powerpoint/2010/main" val="39123752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people</a:t>
            </a:r>
            <a:r>
              <a:rPr lang="en-US" baseline="0" dirty="0" smtClean="0"/>
              <a:t> to thank for the success of these materials. </a:t>
            </a:r>
            <a:endParaRPr lang="en-US" dirty="0"/>
          </a:p>
        </p:txBody>
      </p:sp>
      <p:sp>
        <p:nvSpPr>
          <p:cNvPr id="4" name="Slide Number Placeholder 3"/>
          <p:cNvSpPr>
            <a:spLocks noGrp="1"/>
          </p:cNvSpPr>
          <p:nvPr>
            <p:ph type="sldNum" sz="quarter" idx="10"/>
          </p:nvPr>
        </p:nvSpPr>
        <p:spPr/>
        <p:txBody>
          <a:bodyPr/>
          <a:lstStyle/>
          <a:p>
            <a:fld id="{B98FEC81-807F-8B46-A086-C9AA4ACD546D}" type="slidenum">
              <a:rPr lang="en-US" smtClean="0"/>
              <a:pPr/>
              <a:t>78</a:t>
            </a:fld>
            <a:endParaRPr lang="en-US"/>
          </a:p>
        </p:txBody>
      </p:sp>
    </p:spTree>
    <p:extLst>
      <p:ext uri="{BB962C8B-B14F-4D97-AF65-F5344CB8AC3E}">
        <p14:creationId xmlns:p14="http://schemas.microsoft.com/office/powerpoint/2010/main" val="115472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en-US" sz="1200" u="none" kern="1200" dirty="0" smtClean="0">
                <a:solidFill>
                  <a:schemeClr val="tx1"/>
                </a:solidFill>
                <a:latin typeface="+mn-lt"/>
                <a:ea typeface="+mn-ea"/>
                <a:cs typeface="+mn-cs"/>
              </a:rPr>
              <a:t>The BEHAVE</a:t>
            </a:r>
            <a:r>
              <a:rPr lang="en-US" sz="1200" u="none" kern="1200" baseline="0" dirty="0" smtClean="0">
                <a:solidFill>
                  <a:schemeClr val="tx1"/>
                </a:solidFill>
                <a:latin typeface="+mn-lt"/>
                <a:ea typeface="+mn-ea"/>
                <a:cs typeface="+mn-cs"/>
              </a:rPr>
              <a:t> framework was d</a:t>
            </a:r>
            <a:r>
              <a:rPr lang="en-US" sz="1200" u="none" kern="1200" dirty="0" smtClean="0">
                <a:solidFill>
                  <a:schemeClr val="tx1"/>
                </a:solidFill>
                <a:latin typeface="+mn-lt"/>
                <a:ea typeface="+mn-ea"/>
                <a:cs typeface="+mn-cs"/>
              </a:rPr>
              <a:t>eveloped by AED</a:t>
            </a:r>
            <a:r>
              <a:rPr lang="en-US" sz="1200" u="none" kern="1200" baseline="0" dirty="0" smtClean="0">
                <a:solidFill>
                  <a:schemeClr val="tx1"/>
                </a:solidFill>
                <a:latin typeface="+mn-lt"/>
                <a:ea typeface="+mn-ea"/>
                <a:cs typeface="+mn-cs"/>
              </a:rPr>
              <a:t> – the organization now known as </a:t>
            </a:r>
            <a:r>
              <a:rPr lang="en-US" sz="1200" u="none" kern="1200" dirty="0" smtClean="0">
                <a:solidFill>
                  <a:schemeClr val="tx1"/>
                </a:solidFill>
                <a:latin typeface="+mn-lt"/>
                <a:ea typeface="+mn-ea"/>
                <a:cs typeface="+mn-cs"/>
              </a:rPr>
              <a:t>FHI 360.</a:t>
            </a:r>
          </a:p>
          <a:p>
            <a:r>
              <a:rPr lang="en-US" sz="1200" u="none" strike="noStrike" kern="1200" dirty="0" smtClean="0">
                <a:solidFill>
                  <a:schemeClr val="tx1"/>
                </a:solidFill>
                <a:latin typeface="+mn-lt"/>
                <a:ea typeface="+mn-ea"/>
                <a:cs typeface="+mn-cs"/>
              </a:rPr>
              <a:t> </a:t>
            </a:r>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BEHAVE</a:t>
            </a:r>
            <a:r>
              <a:rPr lang="en-US" sz="1200" u="none" kern="1200" baseline="0" dirty="0" smtClean="0">
                <a:solidFill>
                  <a:schemeClr val="tx1"/>
                </a:solidFill>
                <a:latin typeface="+mn-lt"/>
                <a:ea typeface="+mn-ea"/>
                <a:cs typeface="+mn-cs"/>
              </a:rPr>
              <a:t> was designed for use in a </a:t>
            </a:r>
            <a:r>
              <a:rPr lang="en-US" sz="1200" u="none" kern="1200" dirty="0" smtClean="0">
                <a:solidFill>
                  <a:schemeClr val="tx1"/>
                </a:solidFill>
                <a:latin typeface="+mn-lt"/>
                <a:ea typeface="+mn-ea"/>
                <a:cs typeface="+mn-cs"/>
              </a:rPr>
              <a:t>five-day workshop for planning for planning and strategy development for behavior</a:t>
            </a:r>
            <a:r>
              <a:rPr lang="en-US" sz="1200" u="none" kern="1200" baseline="0" dirty="0" smtClean="0">
                <a:solidFill>
                  <a:schemeClr val="tx1"/>
                </a:solidFill>
                <a:latin typeface="+mn-lt"/>
                <a:ea typeface="+mn-ea"/>
                <a:cs typeface="+mn-cs"/>
              </a:rPr>
              <a:t> change interventions. It is not specific for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but a useful took for developing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interventions.</a:t>
            </a:r>
          </a:p>
          <a:p>
            <a:pPr lvl="0"/>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There is much more information than we can cover in this module – the facilitators</a:t>
            </a:r>
            <a:r>
              <a:rPr lang="en-US" sz="1200" u="none" kern="1200" baseline="0" dirty="0" smtClean="0">
                <a:solidFill>
                  <a:schemeClr val="tx1"/>
                </a:solidFill>
                <a:latin typeface="+mn-lt"/>
                <a:ea typeface="+mn-ea"/>
                <a:cs typeface="+mn-cs"/>
              </a:rPr>
              <a:t> guide is over 600 pages alone</a:t>
            </a:r>
            <a:r>
              <a:rPr lang="en-US" sz="1200" u="none" kern="1200" dirty="0" smtClean="0">
                <a:solidFill>
                  <a:schemeClr val="tx1"/>
                </a:solidFill>
                <a:latin typeface="+mn-lt"/>
                <a:ea typeface="+mn-ea"/>
                <a:cs typeface="+mn-cs"/>
              </a:rPr>
              <a:t>, but we will review this framework as a ROADMAP for designing a behavior change intervention</a:t>
            </a:r>
            <a:r>
              <a:rPr lang="en-US" sz="1200" u="none" kern="1200" baseline="0" dirty="0" smtClean="0">
                <a:solidFill>
                  <a:schemeClr val="tx1"/>
                </a:solidFill>
                <a:latin typeface="+mn-lt"/>
                <a:ea typeface="+mn-ea"/>
                <a:cs typeface="+mn-cs"/>
              </a:rPr>
              <a:t>. We will focus on the general concepts and ideas in the framework and discuss how we can use them for developing </a:t>
            </a:r>
            <a:r>
              <a:rPr lang="en-US" sz="1200" u="none" kern="1200" baseline="0" dirty="0" err="1" smtClean="0">
                <a:solidFill>
                  <a:schemeClr val="tx1"/>
                </a:solidFill>
                <a:latin typeface="+mn-lt"/>
                <a:ea typeface="+mn-ea"/>
                <a:cs typeface="+mn-cs"/>
              </a:rPr>
              <a:t>handwashing</a:t>
            </a:r>
            <a:r>
              <a:rPr lang="en-US" sz="1200" u="none" kern="1200" baseline="0" dirty="0" smtClean="0">
                <a:solidFill>
                  <a:schemeClr val="tx1"/>
                </a:solidFill>
                <a:latin typeface="+mn-lt"/>
                <a:ea typeface="+mn-ea"/>
                <a:cs typeface="+mn-cs"/>
              </a:rPr>
              <a:t> interventions.</a:t>
            </a:r>
            <a:r>
              <a:rPr lang="en-US" sz="1200" u="none" strike="noStrike" kern="1200" dirty="0" smtClean="0">
                <a:solidFill>
                  <a:schemeClr val="tx1"/>
                </a:solidFill>
                <a:latin typeface="+mn-lt"/>
                <a:ea typeface="+mn-ea"/>
                <a:cs typeface="+mn-cs"/>
              </a:rPr>
              <a:t> </a:t>
            </a:r>
            <a:endParaRPr lang="en-US" sz="1200" u="none"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8</a:t>
            </a:fld>
            <a:endParaRPr lang="en-US"/>
          </a:p>
        </p:txBody>
      </p:sp>
    </p:spTree>
    <p:extLst>
      <p:ext uri="{BB962C8B-B14F-4D97-AF65-F5344CB8AC3E}">
        <p14:creationId xmlns:p14="http://schemas.microsoft.com/office/powerpoint/2010/main" val="3813244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sz="1200" u="none" kern="1200" dirty="0" smtClean="0">
                <a:solidFill>
                  <a:schemeClr val="tx1"/>
                </a:solidFill>
                <a:latin typeface="+mn-lt"/>
                <a:ea typeface="+mn-ea"/>
                <a:cs typeface="+mn-cs"/>
              </a:rPr>
              <a:t>This is the BEHAVE framework in it’s simplest form. There are four</a:t>
            </a:r>
            <a:r>
              <a:rPr lang="en-US" sz="1200" u="none" kern="1200" baseline="0" dirty="0" smtClean="0">
                <a:solidFill>
                  <a:schemeClr val="tx1"/>
                </a:solidFill>
                <a:latin typeface="+mn-lt"/>
                <a:ea typeface="+mn-ea"/>
                <a:cs typeface="+mn-cs"/>
              </a:rPr>
              <a:t> key components of the framework – the priority group, the behaviors, the key factors, and the activities.</a:t>
            </a:r>
            <a:endParaRPr lang="en-US" sz="1200" u="none" kern="1200" dirty="0" smtClean="0">
              <a:solidFill>
                <a:schemeClr val="tx1"/>
              </a:solidFill>
              <a:latin typeface="+mn-lt"/>
              <a:ea typeface="+mn-ea"/>
              <a:cs typeface="+mn-cs"/>
            </a:endParaRPr>
          </a:p>
          <a:p>
            <a:endParaRPr lang="en-US" sz="1200" u="none" kern="1200" dirty="0" smtClean="0">
              <a:solidFill>
                <a:schemeClr val="tx1"/>
              </a:solidFill>
              <a:latin typeface="+mn-lt"/>
              <a:ea typeface="+mn-ea"/>
              <a:cs typeface="+mn-cs"/>
            </a:endParaRPr>
          </a:p>
          <a:p>
            <a:r>
              <a:rPr lang="en-US" sz="1200" u="none" kern="1200" dirty="0" smtClean="0">
                <a:solidFill>
                  <a:schemeClr val="tx1"/>
                </a:solidFill>
                <a:latin typeface="+mn-lt"/>
                <a:ea typeface="+mn-ea"/>
                <a:cs typeface="+mn-cs"/>
              </a:rPr>
              <a:t>These four components work together to form a sentence. </a:t>
            </a:r>
          </a:p>
          <a:p>
            <a:endParaRPr lang="en-US" sz="1200" u="none" kern="1200" dirty="0" smtClean="0">
              <a:solidFill>
                <a:schemeClr val="tx1"/>
              </a:solidFill>
              <a:latin typeface="+mn-lt"/>
              <a:ea typeface="+mn-ea"/>
              <a:cs typeface="+mn-cs"/>
            </a:endParaRPr>
          </a:p>
          <a:p>
            <a:pPr lvl="0"/>
            <a:r>
              <a:rPr lang="en-US" sz="1200" u="none" kern="1200" dirty="0" smtClean="0">
                <a:solidFill>
                  <a:schemeClr val="tx1"/>
                </a:solidFill>
                <a:latin typeface="+mn-lt"/>
                <a:ea typeface="+mn-ea"/>
                <a:cs typeface="+mn-cs"/>
              </a:rPr>
              <a:t>Priority: In order to help…(priority group)</a:t>
            </a:r>
          </a:p>
          <a:p>
            <a:pPr lvl="0"/>
            <a:r>
              <a:rPr lang="en-US" sz="1200" u="none" kern="1200" dirty="0" smtClean="0">
                <a:solidFill>
                  <a:schemeClr val="tx1"/>
                </a:solidFill>
                <a:latin typeface="+mn-lt"/>
                <a:ea typeface="+mn-ea"/>
                <a:cs typeface="+mn-cs"/>
              </a:rPr>
              <a:t>Behaviors: To…(complete the behavior)</a:t>
            </a:r>
          </a:p>
          <a:p>
            <a:pPr lvl="0"/>
            <a:r>
              <a:rPr lang="en-US" sz="1200" u="none" kern="1200" dirty="0" smtClean="0">
                <a:solidFill>
                  <a:schemeClr val="tx1"/>
                </a:solidFill>
                <a:latin typeface="+mn-lt"/>
                <a:ea typeface="+mn-ea"/>
                <a:cs typeface="+mn-cs"/>
              </a:rPr>
              <a:t>Key Factors: We will focus on…(specific key factors)</a:t>
            </a:r>
          </a:p>
          <a:p>
            <a:pPr lvl="0"/>
            <a:r>
              <a:rPr lang="en-US" sz="1200" u="none" kern="1200" dirty="0" smtClean="0">
                <a:solidFill>
                  <a:schemeClr val="tx1"/>
                </a:solidFill>
                <a:latin typeface="+mn-lt"/>
                <a:ea typeface="+mn-ea"/>
                <a:cs typeface="+mn-cs"/>
              </a:rPr>
              <a:t>Activities: Through…(specific activities) </a:t>
            </a:r>
          </a:p>
          <a:p>
            <a:pPr lvl="0"/>
            <a:endParaRPr lang="en-US" sz="1200" u="none"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98FEC81-807F-8B46-A086-C9AA4ACD546D}" type="slidenum">
              <a:rPr lang="en-US" smtClean="0"/>
              <a:pPr/>
              <a:t>9</a:t>
            </a:fld>
            <a:endParaRPr lang="en-US"/>
          </a:p>
        </p:txBody>
      </p:sp>
    </p:spTree>
    <p:extLst>
      <p:ext uri="{BB962C8B-B14F-4D97-AF65-F5344CB8AC3E}">
        <p14:creationId xmlns:p14="http://schemas.microsoft.com/office/powerpoint/2010/main" val="1924572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7F233C9-7405-4C4A-B783-34FCF9259D0C}" type="datetime1">
              <a:rPr lang="en-US" smtClean="0"/>
              <a:pPr/>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974638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8B2C2-1E2B-FA47-85A6-019BB411F0F1}" type="datetime1">
              <a:rPr lang="en-US" smtClean="0"/>
              <a:pPr/>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140367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CF3222-1DEB-CF47-A650-A5BF6C3E4ABD}" type="datetime1">
              <a:rPr lang="en-US" smtClean="0"/>
              <a:pPr/>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2396665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67E92BF5-CD95-1749-A971-D7D2517ACB30}"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40134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0144" y="0"/>
            <a:ext cx="8903855" cy="141763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240144" y="1417638"/>
            <a:ext cx="8903856" cy="4708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4A3F8B-9184-084B-8735-28FD461A2A4D}"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Frame 6"/>
          <p:cNvSpPr/>
          <p:nvPr userDrawn="1"/>
        </p:nvSpPr>
        <p:spPr>
          <a:xfrm>
            <a:off x="0" y="0"/>
            <a:ext cx="9144000" cy="6858000"/>
          </a:xfrm>
          <a:prstGeom prst="frame">
            <a:avLst>
              <a:gd name="adj1" fmla="val 2130"/>
            </a:avLst>
          </a:prstGeom>
          <a:solidFill>
            <a:srgbClr val="5472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8022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1ED279-2B01-4347-8848-6F54F50D22D4}"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10932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16E1DB-21EA-CD45-92DF-83BC19EF3C0B}"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05920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0958E2-1D8F-0F4C-BC0F-CA4E8DE9D9E6}"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25390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994B09-9A1E-3E49-97D3-B040A70EABE2}"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179345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C03B4B-0152-434A-9037-A6E11E202522}"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98783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DA4DCD-16A8-824B-A931-4DC56B807618}"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28683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3200" y="0"/>
            <a:ext cx="8940800" cy="1417638"/>
          </a:xfrm>
        </p:spPr>
        <p:txBody>
          <a:bodyPr/>
          <a:lstStyle>
            <a:lvl1pPr>
              <a:defRPr>
                <a:solidFill>
                  <a:srgbClr val="3B5079"/>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03200" y="1417638"/>
            <a:ext cx="8940800" cy="4708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82A855-5E6D-3947-A66D-DA0225FB6270}" type="datetime1">
              <a:rPr lang="en-US" smtClean="0"/>
              <a:pPr/>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1A497-3947-1049-A80B-F2F9FE6CCEFB}" type="slidenum">
              <a:rPr lang="en-US" smtClean="0"/>
              <a:pPr/>
              <a:t>‹#›</a:t>
            </a:fld>
            <a:endParaRPr lang="en-US"/>
          </a:p>
        </p:txBody>
      </p:sp>
      <p:pic>
        <p:nvPicPr>
          <p:cNvPr id="7" name="Picture 6"/>
          <p:cNvPicPr>
            <a:picLocks noChangeAspect="1"/>
          </p:cNvPicPr>
          <p:nvPr userDrawn="1"/>
        </p:nvPicPr>
        <p:blipFill>
          <a:blip r:embed="rId2"/>
          <a:stretch>
            <a:fillRect/>
          </a:stretch>
        </p:blipFill>
        <p:spPr>
          <a:xfrm>
            <a:off x="0" y="-1"/>
            <a:ext cx="9144000" cy="6857999"/>
          </a:xfrm>
          <a:prstGeom prst="rect">
            <a:avLst/>
          </a:prstGeom>
        </p:spPr>
      </p:pic>
    </p:spTree>
    <p:extLst>
      <p:ext uri="{BB962C8B-B14F-4D97-AF65-F5344CB8AC3E}">
        <p14:creationId xmlns:p14="http://schemas.microsoft.com/office/powerpoint/2010/main" val="520889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935F5F-1073-1A47-BCD4-619D1217E8B7}"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0588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71EAD5-A774-284C-BB0C-8486A5258A5C}"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95898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F10951-0295-C54C-81FC-927C40A58BDD}"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07748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322ACB-CB53-1141-A44F-CB488057BCD4}" type="datetime1">
              <a:rPr lang="en-US" smtClean="0"/>
              <a:pPr/>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1418200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CF448E-6EA6-D841-A811-9EC737A802BC}" type="datetime1">
              <a:rPr lang="en-US" smtClean="0"/>
              <a:pPr/>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486625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B99D46-0C4B-6E46-BF35-F51C848F3B26}" type="datetime1">
              <a:rPr lang="en-US" smtClean="0"/>
              <a:pPr/>
              <a:t>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387212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741126-02CF-D449-AD21-D05F734E9994}" type="datetime1">
              <a:rPr lang="en-US" smtClean="0"/>
              <a:pPr/>
              <a:t>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3182484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50D1F-3388-EB45-B42A-A282CF7C843A}" type="datetime1">
              <a:rPr lang="en-US" smtClean="0"/>
              <a:pPr/>
              <a:t>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3460233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ED75D6-AFFD-614A-9FD0-A56C06959759}" type="datetime1">
              <a:rPr lang="en-US" smtClean="0"/>
              <a:pPr/>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474817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4313BD-5899-BA41-8885-3706429AFDBD}" type="datetime1">
              <a:rPr lang="en-US" smtClean="0"/>
              <a:pPr/>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1A497-3947-1049-A80B-F2F9FE6CCEFB}" type="slidenum">
              <a:rPr lang="en-US" smtClean="0"/>
              <a:pPr/>
              <a:t>‹#›</a:t>
            </a:fld>
            <a:endParaRPr lang="en-US"/>
          </a:p>
        </p:txBody>
      </p:sp>
    </p:spTree>
    <p:extLst>
      <p:ext uri="{BB962C8B-B14F-4D97-AF65-F5344CB8AC3E}">
        <p14:creationId xmlns:p14="http://schemas.microsoft.com/office/powerpoint/2010/main" val="3442501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417638"/>
          </a:xfrm>
          <a:prstGeom prst="rect">
            <a:avLst/>
          </a:prstGeom>
        </p:spPr>
        <p:txBody>
          <a:bodyPr vert="horz" lIns="91440" tIns="45720" rIns="91440" bIns="45720" rtlCol="0" anchor="ctr">
            <a:normAutofit/>
          </a:bodyPr>
          <a:lstStyle/>
          <a:p>
            <a:r>
              <a:rPr lang="en-US" dirty="0" smtClean="0"/>
              <a:t>Click to edit Master title style</a:t>
            </a:r>
            <a:br>
              <a:rPr lang="en-US" dirty="0" smtClean="0"/>
            </a:br>
            <a:r>
              <a:rPr lang="en-US" sz="2800" dirty="0" smtClean="0">
                <a:solidFill>
                  <a:schemeClr val="accent1"/>
                </a:solidFill>
              </a:rPr>
              <a:t>Secondary title</a:t>
            </a:r>
            <a:endParaRPr lang="en-US" dirty="0"/>
          </a:p>
        </p:txBody>
      </p:sp>
      <p:sp>
        <p:nvSpPr>
          <p:cNvPr id="3" name="Text Placeholder 2"/>
          <p:cNvSpPr>
            <a:spLocks noGrp="1"/>
          </p:cNvSpPr>
          <p:nvPr>
            <p:ph type="body" idx="1"/>
          </p:nvPr>
        </p:nvSpPr>
        <p:spPr>
          <a:xfrm>
            <a:off x="0" y="1417638"/>
            <a:ext cx="9144000" cy="470852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F9606-2A75-0644-B9F6-EFA9008E32F7}" type="datetime1">
              <a:rPr lang="en-US" smtClean="0"/>
              <a:pPr/>
              <a:t>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1A497-3947-1049-A80B-F2F9FE6CCEFB}" type="slidenum">
              <a:rPr lang="en-US" smtClean="0"/>
              <a:pPr/>
              <a:t>‹#›</a:t>
            </a:fld>
            <a:endParaRPr lang="en-US"/>
          </a:p>
        </p:txBody>
      </p:sp>
    </p:spTree>
    <p:extLst>
      <p:ext uri="{BB962C8B-B14F-4D97-AF65-F5344CB8AC3E}">
        <p14:creationId xmlns:p14="http://schemas.microsoft.com/office/powerpoint/2010/main" val="30933640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457200" rtl="0" eaLnBrk="1" latinLnBrk="0" hangingPunct="1">
        <a:spcBef>
          <a:spcPct val="0"/>
        </a:spcBef>
        <a:buNone/>
        <a:defRPr sz="4400" kern="1200" baseline="0">
          <a:solidFill>
            <a:schemeClr val="tx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lumMod val="60000"/>
            <a:lumOff val="40000"/>
          </a:schemeClr>
        </a:buClr>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417638"/>
          </a:xfrm>
          <a:prstGeom prst="rect">
            <a:avLst/>
          </a:prstGeom>
        </p:spPr>
        <p:txBody>
          <a:bodyPr vert="horz" lIns="91440" tIns="45720" rIns="91440" bIns="45720" rtlCol="0" anchor="ctr">
            <a:normAutofit/>
          </a:bodyPr>
          <a:lstStyle/>
          <a:p>
            <a:r>
              <a:rPr lang="en-US" dirty="0" smtClean="0"/>
              <a:t>Click to edit Master title style</a:t>
            </a:r>
            <a:br>
              <a:rPr lang="en-US" dirty="0" smtClean="0"/>
            </a:br>
            <a:r>
              <a:rPr lang="en-US" sz="2800" dirty="0" smtClean="0">
                <a:solidFill>
                  <a:schemeClr val="accent1"/>
                </a:solidFill>
              </a:rPr>
              <a:t>Secondary title</a:t>
            </a:r>
            <a:endParaRPr lang="en-US" dirty="0"/>
          </a:p>
        </p:txBody>
      </p:sp>
      <p:sp>
        <p:nvSpPr>
          <p:cNvPr id="3" name="Text Placeholder 2"/>
          <p:cNvSpPr>
            <a:spLocks noGrp="1"/>
          </p:cNvSpPr>
          <p:nvPr>
            <p:ph type="body" idx="1"/>
          </p:nvPr>
        </p:nvSpPr>
        <p:spPr>
          <a:xfrm>
            <a:off x="0" y="1417638"/>
            <a:ext cx="9144000" cy="470852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CDDE79-5437-ED47-B8CD-5A75FBD689C7}" type="datetime1">
              <a:rPr lang="en-US" smtClean="0">
                <a:solidFill>
                  <a:prstClr val="black">
                    <a:tint val="75000"/>
                  </a:prstClr>
                </a:solidFill>
                <a:latin typeface="Calibri"/>
              </a:rPr>
              <a:pPr/>
              <a:t>1/9/2015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1A497-3947-1049-A80B-F2F9FE6CCEF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1478646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457200" rtl="0" eaLnBrk="1" latinLnBrk="0" hangingPunct="1">
        <a:spcBef>
          <a:spcPct val="0"/>
        </a:spcBef>
        <a:buNone/>
        <a:defRPr sz="4400" kern="1200" baseline="0">
          <a:solidFill>
            <a:schemeClr val="tx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lumMod val="60000"/>
            <a:lumOff val="40000"/>
          </a:schemeClr>
        </a:buClr>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hyperlink" Target="http://globalhandwashing.org/resources/general/unicef-handwashing-monitoring-evaluation-toolkit"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www.globalhandwashing.org/"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emf"/><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png"/><Relationship Id="rId2" Type="http://schemas.openxmlformats.org/officeDocument/2006/relationships/notesSlide" Target="../notesSlides/notesSlide77.xml"/><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 Id="rId14" Type="http://schemas.openxmlformats.org/officeDocument/2006/relationships/image" Target="../media/image5.tiff"/></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12778"/>
            <a:ext cx="9144000" cy="1540435"/>
          </a:xfrm>
        </p:spPr>
        <p:txBody>
          <a:bodyPr>
            <a:noAutofit/>
            <a:scene3d>
              <a:camera prst="orthographicFront"/>
              <a:lightRig rig="freezing" dir="t">
                <a:rot lat="0" lon="0" rev="5640000"/>
              </a:lightRig>
            </a:scene3d>
            <a:sp3d prstMaterial="flat">
              <a:contourClr>
                <a:schemeClr val="tx2"/>
              </a:contourClr>
            </a:sp3d>
          </a:bodyPr>
          <a:lstStyle/>
          <a:p>
            <a:pPr algn="ctr"/>
            <a:r>
              <a:rPr lang="en-US" sz="3500" dirty="0" smtClean="0">
                <a:solidFill>
                  <a:schemeClr val="accent1">
                    <a:lumMod val="75000"/>
                  </a:schemeClr>
                </a:solidFill>
                <a:effectLst/>
              </a:rPr>
              <a:t>Design, delivery and M&amp;E for HWWS programs</a:t>
            </a:r>
            <a:endParaRPr lang="en-US" sz="3500" dirty="0">
              <a:solidFill>
                <a:schemeClr val="accent1">
                  <a:lumMod val="75000"/>
                </a:schemeClr>
              </a:solidFill>
              <a:effectLst/>
            </a:endParaRPr>
          </a:p>
        </p:txBody>
      </p:sp>
      <p:sp>
        <p:nvSpPr>
          <p:cNvPr id="3" name="Subtitle 2"/>
          <p:cNvSpPr>
            <a:spLocks noGrp="1"/>
          </p:cNvSpPr>
          <p:nvPr>
            <p:ph type="subTitle" idx="1"/>
          </p:nvPr>
        </p:nvSpPr>
        <p:spPr>
          <a:xfrm>
            <a:off x="313561" y="2565279"/>
            <a:ext cx="4367296" cy="1474531"/>
          </a:xfrm>
        </p:spPr>
        <p:txBody>
          <a:bodyPr>
            <a:normAutofit fontScale="92500"/>
          </a:bodyPr>
          <a:lstStyle/>
          <a:p>
            <a:pPr algn="l"/>
            <a:r>
              <a:rPr lang="en-US" sz="2800" dirty="0" smtClean="0"/>
              <a:t>Matthew Freeman, MPH PhD</a:t>
            </a:r>
            <a:endParaRPr lang="en-US" sz="2800" dirty="0"/>
          </a:p>
          <a:p>
            <a:pPr algn="l"/>
            <a:r>
              <a:rPr lang="en-US" sz="2000" dirty="0"/>
              <a:t>Assistant </a:t>
            </a:r>
            <a:r>
              <a:rPr lang="en-US" sz="2000" dirty="0" smtClean="0"/>
              <a:t>Professor of Environmental Health </a:t>
            </a:r>
          </a:p>
          <a:p>
            <a:pPr algn="l"/>
            <a:r>
              <a:rPr lang="en-US" sz="2000" i="1" dirty="0" err="1" smtClean="0"/>
              <a:t>mcfreem@emory.edu</a:t>
            </a:r>
            <a:endParaRPr lang="en-US" sz="2000" i="1" dirty="0" smtClean="0"/>
          </a:p>
          <a:p>
            <a:pPr algn="l"/>
            <a:endParaRPr lang="en-US" sz="2000" dirty="0" smtClean="0"/>
          </a:p>
          <a:p>
            <a:pPr algn="ctr"/>
            <a:endParaRPr lang="en-US" sz="1600" dirty="0" smtClean="0"/>
          </a:p>
        </p:txBody>
      </p:sp>
      <p:pic>
        <p:nvPicPr>
          <p:cNvPr id="10" name="Picture 9" descr="EU_CenterGlobalSafeWater_st_RSPH_sq_bk.pdf"/>
          <p:cNvPicPr>
            <a:picLocks noChangeAspect="1"/>
          </p:cNvPicPr>
          <p:nvPr/>
        </p:nvPicPr>
        <p:blipFill>
          <a:blip r:embed="rId3"/>
          <a:stretch>
            <a:fillRect/>
          </a:stretch>
        </p:blipFill>
        <p:spPr>
          <a:xfrm>
            <a:off x="690752" y="4440597"/>
            <a:ext cx="3000862" cy="2030659"/>
          </a:xfrm>
          <a:prstGeom prst="rect">
            <a:avLst/>
          </a:prstGeom>
        </p:spPr>
      </p:pic>
      <p:sp>
        <p:nvSpPr>
          <p:cNvPr id="6" name="Subtitle 2"/>
          <p:cNvSpPr txBox="1">
            <a:spLocks/>
          </p:cNvSpPr>
          <p:nvPr/>
        </p:nvSpPr>
        <p:spPr>
          <a:xfrm>
            <a:off x="4523618" y="2565279"/>
            <a:ext cx="4620381" cy="1474531"/>
          </a:xfrm>
          <a:prstGeom prst="rect">
            <a:avLst/>
          </a:prstGeom>
        </p:spPr>
        <p:txBody>
          <a:bodyPr vert="horz" lIns="91440" tIns="45720" rIns="91440" bIns="45720" rtlCol="0">
            <a:normAutofit/>
          </a:bodyPr>
          <a:lstStyle>
            <a:lvl1pPr marL="0" indent="0" algn="ctr" defTabSz="457200" rtl="0" eaLnBrk="1" latinLnBrk="0" hangingPunct="1">
              <a:spcBef>
                <a:spcPct val="20000"/>
              </a:spcBef>
              <a:buClr>
                <a:schemeClr val="accent6"/>
              </a:buClr>
              <a:buFont typeface="Arial"/>
              <a:buNone/>
              <a:defRPr sz="3200" kern="1200">
                <a:solidFill>
                  <a:schemeClr val="accent1"/>
                </a:solidFill>
                <a:latin typeface="+mn-lt"/>
                <a:ea typeface="+mn-ea"/>
                <a:cs typeface="+mn-cs"/>
              </a:defRPr>
            </a:lvl1pPr>
            <a:lvl2pPr marL="457200" indent="0" algn="ctr" defTabSz="457200" rtl="0" eaLnBrk="1" latinLnBrk="0" hangingPunct="1">
              <a:spcBef>
                <a:spcPct val="20000"/>
              </a:spcBef>
              <a:buClr>
                <a:schemeClr val="accent6">
                  <a:lumMod val="60000"/>
                  <a:lumOff val="40000"/>
                </a:schemeClr>
              </a:buClr>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600" dirty="0" smtClean="0"/>
              <a:t>Robert </a:t>
            </a:r>
            <a:r>
              <a:rPr lang="en-US" sz="2600" dirty="0" err="1" smtClean="0"/>
              <a:t>Dreibelbis</a:t>
            </a:r>
            <a:r>
              <a:rPr lang="en-US" sz="2600" dirty="0" smtClean="0"/>
              <a:t>, MPH PhD</a:t>
            </a:r>
          </a:p>
          <a:p>
            <a:pPr algn="l"/>
            <a:r>
              <a:rPr lang="en-US" sz="1900" dirty="0" smtClean="0"/>
              <a:t>Assistant Professor of Anthropology and Environmental Engineering</a:t>
            </a:r>
          </a:p>
          <a:p>
            <a:pPr algn="l"/>
            <a:r>
              <a:rPr lang="en-US" sz="1900" i="1" dirty="0" err="1" smtClean="0"/>
              <a:t>rdreibe@ou.edu</a:t>
            </a:r>
            <a:endParaRPr lang="en-US" sz="1900" i="1" dirty="0" smtClean="0"/>
          </a:p>
          <a:p>
            <a:endParaRPr lang="en-US" sz="1600"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pPr/>
              <a:t>1</a:t>
            </a:fld>
            <a:endParaRPr lang="en-US"/>
          </a:p>
        </p:txBody>
      </p:sp>
      <p:grpSp>
        <p:nvGrpSpPr>
          <p:cNvPr id="9" name="Group 8"/>
          <p:cNvGrpSpPr/>
          <p:nvPr/>
        </p:nvGrpSpPr>
        <p:grpSpPr>
          <a:xfrm>
            <a:off x="5780690" y="4209039"/>
            <a:ext cx="2659117" cy="2267182"/>
            <a:chOff x="5780690" y="4209039"/>
            <a:chExt cx="2659117" cy="2267182"/>
          </a:xfrm>
        </p:grpSpPr>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7366" y="4209039"/>
              <a:ext cx="1724025" cy="1409700"/>
            </a:xfrm>
            <a:prstGeom prst="rect">
              <a:avLst/>
            </a:prstGeom>
          </p:spPr>
        </p:pic>
        <p:sp>
          <p:nvSpPr>
            <p:cNvPr id="8" name="TextBox 7"/>
            <p:cNvSpPr txBox="1"/>
            <p:nvPr/>
          </p:nvSpPr>
          <p:spPr>
            <a:xfrm>
              <a:off x="5780690" y="5552891"/>
              <a:ext cx="2659117" cy="923330"/>
            </a:xfrm>
            <a:prstGeom prst="rect">
              <a:avLst/>
            </a:prstGeom>
            <a:noFill/>
          </p:spPr>
          <p:txBody>
            <a:bodyPr wrap="square" rtlCol="0">
              <a:spAutoFit/>
            </a:bodyPr>
            <a:lstStyle/>
            <a:p>
              <a:r>
                <a:rPr lang="en-US" dirty="0">
                  <a:solidFill>
                    <a:srgbClr val="3B5079"/>
                  </a:solidFill>
                  <a:latin typeface="Arial" panose="020B0604020202020204" pitchFamily="34" charset="0"/>
                  <a:cs typeface="Arial" panose="020B0604020202020204" pitchFamily="34" charset="0"/>
                </a:rPr>
                <a:t>The Global Public-Private Partnership for Handwashing</a:t>
              </a:r>
            </a:p>
          </p:txBody>
        </p:sp>
      </p:grpSp>
      <p:sp>
        <p:nvSpPr>
          <p:cNvPr id="12" name="Frame 11"/>
          <p:cNvSpPr/>
          <p:nvPr/>
        </p:nvSpPr>
        <p:spPr>
          <a:xfrm>
            <a:off x="0" y="0"/>
            <a:ext cx="9144000" cy="6858000"/>
          </a:xfrm>
          <a:prstGeom prst="frame">
            <a:avLst>
              <a:gd name="adj1" fmla="val 2130"/>
            </a:avLst>
          </a:prstGeom>
          <a:solidFill>
            <a:srgbClr val="5472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p:cNvSpPr txBox="1"/>
          <p:nvPr/>
        </p:nvSpPr>
        <p:spPr>
          <a:xfrm>
            <a:off x="576775" y="1913206"/>
            <a:ext cx="4304714" cy="369332"/>
          </a:xfrm>
          <a:prstGeom prst="rect">
            <a:avLst/>
          </a:prstGeom>
          <a:noFill/>
        </p:spPr>
        <p:txBody>
          <a:bodyPr wrap="square" rtlCol="0">
            <a:spAutoFit/>
          </a:bodyPr>
          <a:lstStyle/>
          <a:p>
            <a:r>
              <a:rPr lang="en-US" dirty="0" smtClean="0"/>
              <a:t>Module 2</a:t>
            </a:r>
            <a:endParaRPr lang="en-US" dirty="0"/>
          </a:p>
        </p:txBody>
      </p:sp>
    </p:spTree>
    <p:extLst>
      <p:ext uri="{BB962C8B-B14F-4D97-AF65-F5344CB8AC3E}">
        <p14:creationId xmlns:p14="http://schemas.microsoft.com/office/powerpoint/2010/main" val="4051549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a:t>
            </a:r>
            <a:endParaRPr lang="en-US" dirty="0"/>
          </a:p>
        </p:txBody>
      </p:sp>
      <p:graphicFrame>
        <p:nvGraphicFramePr>
          <p:cNvPr id="7" name="Content Placeholder 6"/>
          <p:cNvGraphicFramePr>
            <a:graphicFrameLocks noGrp="1"/>
          </p:cNvGraphicFramePr>
          <p:nvPr>
            <p:ph idx="1"/>
            <p:extLst/>
          </p:nvPr>
        </p:nvGraphicFramePr>
        <p:xfrm>
          <a:off x="883920" y="1417638"/>
          <a:ext cx="7731760" cy="4932362"/>
        </p:xfrm>
        <a:graphic>
          <a:graphicData uri="http://schemas.openxmlformats.org/drawingml/2006/table">
            <a:tbl>
              <a:tblPr firstRow="1" bandRow="1">
                <a:tableStyleId>{5C22544A-7EE6-4342-B048-85BDC9FD1C3A}</a:tableStyleId>
              </a:tblPr>
              <a:tblGrid>
                <a:gridCol w="416560"/>
                <a:gridCol w="1828800"/>
                <a:gridCol w="1828800"/>
                <a:gridCol w="1828800"/>
                <a:gridCol w="1828800"/>
              </a:tblGrid>
              <a:tr h="1323759">
                <a:tc>
                  <a:txBody>
                    <a:bodyPr/>
                    <a:lstStyle/>
                    <a:p>
                      <a:endParaRPr lang="en-US" dirty="0"/>
                    </a:p>
                  </a:txBody>
                  <a:tcPr>
                    <a:noFill/>
                  </a:tcPr>
                </a:tc>
                <a:tc>
                  <a:txBody>
                    <a:bodyPr/>
                    <a:lstStyle/>
                    <a:p>
                      <a:r>
                        <a:rPr lang="en-US" sz="2400" dirty="0" smtClean="0"/>
                        <a:t>Priority Group</a:t>
                      </a:r>
                      <a:endParaRPr lang="en-US" sz="2400" dirty="0"/>
                    </a:p>
                  </a:txBody>
                  <a:tcPr/>
                </a:tc>
                <a:tc>
                  <a:txBody>
                    <a:bodyPr/>
                    <a:lstStyle/>
                    <a:p>
                      <a:r>
                        <a:rPr lang="en-US" sz="2400" dirty="0" smtClean="0"/>
                        <a:t>Behaviors</a:t>
                      </a:r>
                      <a:endParaRPr lang="en-US" sz="2400" dirty="0"/>
                    </a:p>
                  </a:txBody>
                  <a:tcPr>
                    <a:solidFill>
                      <a:srgbClr val="C0504D"/>
                    </a:solidFill>
                  </a:tcPr>
                </a:tc>
                <a:tc>
                  <a:txBody>
                    <a:bodyPr/>
                    <a:lstStyle/>
                    <a:p>
                      <a:r>
                        <a:rPr lang="en-US" sz="2400" dirty="0" smtClean="0"/>
                        <a:t>Key Factors</a:t>
                      </a:r>
                      <a:endParaRPr lang="en-US" sz="2400" dirty="0"/>
                    </a:p>
                  </a:txBody>
                  <a:tcPr>
                    <a:solidFill>
                      <a:schemeClr val="accent3"/>
                    </a:solidFill>
                  </a:tcPr>
                </a:tc>
                <a:tc>
                  <a:txBody>
                    <a:bodyPr/>
                    <a:lstStyle/>
                    <a:p>
                      <a:r>
                        <a:rPr lang="en-US" sz="2400" dirty="0" smtClean="0"/>
                        <a:t>Activities</a:t>
                      </a:r>
                      <a:endParaRPr lang="en-US" sz="2400" dirty="0"/>
                    </a:p>
                  </a:txBody>
                  <a:tcPr>
                    <a:solidFill>
                      <a:schemeClr val="accent6"/>
                    </a:solidFill>
                  </a:tcPr>
                </a:tc>
              </a:tr>
              <a:tr h="2284844">
                <a:tc>
                  <a:txBody>
                    <a:bodyPr/>
                    <a:lstStyle/>
                    <a:p>
                      <a:endParaRPr lang="en-US" dirty="0"/>
                    </a:p>
                  </a:txBody>
                  <a:tcPr>
                    <a:lnB w="57150" cap="flat" cmpd="sng" algn="ctr">
                      <a:solidFill>
                        <a:scrgbClr r="0" g="0" b="0"/>
                      </a:solidFill>
                      <a:prstDash val="solid"/>
                      <a:round/>
                      <a:headEnd type="none" w="med" len="med"/>
                      <a:tailEnd type="none" w="med" len="med"/>
                    </a:lnB>
                    <a:noFill/>
                  </a:tcPr>
                </a:tc>
                <a:tc>
                  <a:txBody>
                    <a:bodyPr/>
                    <a:lstStyle/>
                    <a:p>
                      <a:r>
                        <a:rPr lang="en-US" sz="2000" dirty="0" smtClean="0"/>
                        <a:t>In order to help…</a:t>
                      </a:r>
                      <a:endParaRPr lang="en-US" sz="2000" dirty="0"/>
                    </a:p>
                  </a:txBody>
                  <a:tcPr>
                    <a:lnB w="5715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pPr algn="ctr"/>
                      <a:r>
                        <a:rPr lang="en-US" dirty="0" smtClean="0"/>
                        <a:t>Indicators</a:t>
                      </a:r>
                      <a:endParaRPr lang="en-US" dirty="0"/>
                    </a:p>
                  </a:txBody>
                  <a:tcPr vert="vert270">
                    <a:lnL w="57150" cap="flat" cmpd="sng" algn="ctr">
                      <a:solidFill>
                        <a:scrgbClr r="0" g="0" b="0"/>
                      </a:solidFill>
                      <a:prstDash val="solid"/>
                      <a:round/>
                      <a:headEnd type="none" w="med" len="med"/>
                      <a:tailEnd type="none" w="med" len="med"/>
                    </a:lnL>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no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3" name="TextBox 2"/>
          <p:cNvSpPr txBox="1"/>
          <p:nvPr/>
        </p:nvSpPr>
        <p:spPr>
          <a:xfrm>
            <a:off x="1696720" y="5313680"/>
            <a:ext cx="628904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400" dirty="0" smtClean="0">
                <a:solidFill>
                  <a:prstClr val="black"/>
                </a:solidFill>
                <a:latin typeface="Calibri"/>
              </a:rPr>
              <a:t>WE WILL DISCUSS INDICATORS IN SECTION 5</a:t>
            </a:r>
            <a:endParaRPr lang="en-US" sz="2400" dirty="0">
              <a:solidFill>
                <a:prstClr val="black"/>
              </a:solidFill>
              <a:latin typeface="Calibri"/>
            </a:endParaRPr>
          </a:p>
        </p:txBody>
      </p:sp>
      <p:pic>
        <p:nvPicPr>
          <p:cNvPr id="5" name="Picture 4" descr="Screenshot 2014-10-23 10.47.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3680" y="436880"/>
            <a:ext cx="2032000" cy="711200"/>
          </a:xfrm>
          <a:prstGeom prst="rect">
            <a:avLst/>
          </a:prstGeom>
        </p:spPr>
      </p:pic>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10</a:t>
            </a:fld>
            <a:endParaRPr lang="en-US">
              <a:solidFill>
                <a:prstClr val="black">
                  <a:tint val="75000"/>
                </a:prstClr>
              </a:solidFill>
              <a:latin typeface="Calibri"/>
            </a:endParaRPr>
          </a:p>
        </p:txBody>
      </p:sp>
    </p:spTree>
    <p:extLst>
      <p:ext uri="{BB962C8B-B14F-4D97-AF65-F5344CB8AC3E}">
        <p14:creationId xmlns:p14="http://schemas.microsoft.com/office/powerpoint/2010/main" val="710792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BEHAVE Framework: Priority Groups</a:t>
            </a:r>
            <a:endParaRPr lang="en-US" dirty="0"/>
          </a:p>
        </p:txBody>
      </p:sp>
      <p:sp>
        <p:nvSpPr>
          <p:cNvPr id="3" name="Content Placeholder 2"/>
          <p:cNvSpPr>
            <a:spLocks noGrp="1"/>
          </p:cNvSpPr>
          <p:nvPr>
            <p:ph idx="1"/>
          </p:nvPr>
        </p:nvSpPr>
        <p:spPr>
          <a:xfrm>
            <a:off x="2528784" y="1417638"/>
            <a:ext cx="6468459" cy="4708525"/>
          </a:xfrm>
        </p:spPr>
        <p:txBody>
          <a:bodyPr>
            <a:normAutofit/>
          </a:bodyPr>
          <a:lstStyle/>
          <a:p>
            <a:pPr marL="0" indent="0">
              <a:buNone/>
            </a:pPr>
            <a:r>
              <a:rPr lang="en-US" dirty="0" smtClean="0"/>
              <a:t>Understanding your group by:</a:t>
            </a:r>
          </a:p>
          <a:p>
            <a:r>
              <a:rPr lang="en-US" dirty="0" smtClean="0"/>
              <a:t>Demographic feature</a:t>
            </a:r>
          </a:p>
          <a:p>
            <a:pPr lvl="1"/>
            <a:r>
              <a:rPr lang="en-US" dirty="0" smtClean="0"/>
              <a:t>Location</a:t>
            </a:r>
          </a:p>
          <a:p>
            <a:pPr lvl="1"/>
            <a:r>
              <a:rPr lang="en-US" dirty="0" smtClean="0"/>
              <a:t>Age</a:t>
            </a:r>
          </a:p>
          <a:p>
            <a:pPr lvl="1"/>
            <a:r>
              <a:rPr lang="en-US" dirty="0" smtClean="0"/>
              <a:t>Gender</a:t>
            </a:r>
          </a:p>
          <a:p>
            <a:pPr lvl="1"/>
            <a:r>
              <a:rPr lang="en-US" dirty="0" smtClean="0"/>
              <a:t>Income</a:t>
            </a:r>
          </a:p>
          <a:p>
            <a:pPr lvl="1"/>
            <a:r>
              <a:rPr lang="en-US" dirty="0"/>
              <a:t>E</a:t>
            </a:r>
            <a:r>
              <a:rPr lang="en-US" dirty="0" smtClean="0"/>
              <a:t>tc. </a:t>
            </a:r>
          </a:p>
        </p:txBody>
      </p:sp>
      <p:graphicFrame>
        <p:nvGraphicFramePr>
          <p:cNvPr id="4" name="Table 3"/>
          <p:cNvGraphicFramePr>
            <a:graphicFrameLocks noGrp="1"/>
          </p:cNvGraphicFramePr>
          <p:nvPr>
            <p:extLst>
              <p:ext uri="{D42A27DB-BD31-4B8C-83A1-F6EECF244321}">
                <p14:modId xmlns:p14="http://schemas.microsoft.com/office/powerpoint/2010/main" val="3662164535"/>
              </p:ext>
            </p:extLst>
          </p:nvPr>
        </p:nvGraphicFramePr>
        <p:xfrm>
          <a:off x="530176" y="1442100"/>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Priority Group</a:t>
                      </a:r>
                      <a:endParaRPr lang="en-US" sz="2400" dirty="0"/>
                    </a:p>
                  </a:txBody>
                  <a:tcPr/>
                </a:tc>
              </a:tr>
              <a:tr h="2284844">
                <a:tc>
                  <a:txBody>
                    <a:bodyPr/>
                    <a:lstStyle/>
                    <a:p>
                      <a:r>
                        <a:rPr lang="en-US" sz="2000" dirty="0" smtClean="0"/>
                        <a:t>In order to help…</a:t>
                      </a:r>
                      <a:endParaRPr lang="en-US" sz="2000" dirty="0"/>
                    </a:p>
                  </a:txBody>
                  <a:tcPr>
                    <a:lnB w="57150" cap="flat" cmpd="sng" algn="ctr">
                      <a:solidFill>
                        <a:scrgbClr r="0" g="0" b="0"/>
                      </a:solidFill>
                      <a:prstDash val="solid"/>
                      <a:round/>
                      <a:headEnd type="none" w="med" len="med"/>
                      <a:tailEnd type="none" w="med" len="med"/>
                    </a:lnB>
                    <a:solidFill>
                      <a:schemeClr val="accent1">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1">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11</a:t>
            </a:fld>
            <a:endParaRPr lang="en-US">
              <a:solidFill>
                <a:prstClr val="black">
                  <a:tint val="75000"/>
                </a:prstClr>
              </a:solidFill>
              <a:latin typeface="Calibri"/>
            </a:endParaRPr>
          </a:p>
        </p:txBody>
      </p:sp>
    </p:spTree>
    <p:extLst>
      <p:ext uri="{BB962C8B-B14F-4D97-AF65-F5344CB8AC3E}">
        <p14:creationId xmlns:p14="http://schemas.microsoft.com/office/powerpoint/2010/main" val="2635587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BEHAVE Framework: Priority Groups</a:t>
            </a:r>
            <a:endParaRPr lang="en-US" dirty="0"/>
          </a:p>
        </p:txBody>
      </p:sp>
      <p:sp>
        <p:nvSpPr>
          <p:cNvPr id="3" name="Content Placeholder 2"/>
          <p:cNvSpPr>
            <a:spLocks noGrp="1"/>
          </p:cNvSpPr>
          <p:nvPr>
            <p:ph idx="1"/>
          </p:nvPr>
        </p:nvSpPr>
        <p:spPr>
          <a:xfrm>
            <a:off x="2675540" y="1417638"/>
            <a:ext cx="6468459" cy="4708525"/>
          </a:xfrm>
        </p:spPr>
        <p:txBody>
          <a:bodyPr>
            <a:normAutofit/>
          </a:bodyPr>
          <a:lstStyle/>
          <a:p>
            <a:pPr marL="0" indent="0">
              <a:buNone/>
            </a:pPr>
            <a:r>
              <a:rPr lang="en-US" dirty="0" smtClean="0"/>
              <a:t>Understanding your group by:</a:t>
            </a:r>
          </a:p>
          <a:p>
            <a:r>
              <a:rPr lang="en-US" dirty="0" smtClean="0"/>
              <a:t>Demographic feature (location, age, gender, income, etc.) </a:t>
            </a:r>
          </a:p>
          <a:p>
            <a:r>
              <a:rPr lang="en-US" dirty="0" smtClean="0"/>
              <a:t>Current behaviors and practices</a:t>
            </a:r>
          </a:p>
          <a:p>
            <a:r>
              <a:rPr lang="en-US" dirty="0" smtClean="0"/>
              <a:t>Groups that want or desire a similar behavior change</a:t>
            </a:r>
          </a:p>
          <a:p>
            <a:r>
              <a:rPr lang="en-US" dirty="0" smtClean="0"/>
              <a:t>Groups confronting the same barriers to action</a:t>
            </a:r>
          </a:p>
        </p:txBody>
      </p:sp>
      <p:graphicFrame>
        <p:nvGraphicFramePr>
          <p:cNvPr id="4" name="Table 3"/>
          <p:cNvGraphicFramePr>
            <a:graphicFrameLocks noGrp="1"/>
          </p:cNvGraphicFramePr>
          <p:nvPr>
            <p:extLst>
              <p:ext uri="{D42A27DB-BD31-4B8C-83A1-F6EECF244321}">
                <p14:modId xmlns:p14="http://schemas.microsoft.com/office/powerpoint/2010/main" val="1615180862"/>
              </p:ext>
            </p:extLst>
          </p:nvPr>
        </p:nvGraphicFramePr>
        <p:xfrm>
          <a:off x="530176" y="1442100"/>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Priority Group</a:t>
                      </a:r>
                      <a:endParaRPr lang="en-US" sz="2400" dirty="0"/>
                    </a:p>
                  </a:txBody>
                  <a:tcPr/>
                </a:tc>
              </a:tr>
              <a:tr h="2284844">
                <a:tc>
                  <a:txBody>
                    <a:bodyPr/>
                    <a:lstStyle/>
                    <a:p>
                      <a:r>
                        <a:rPr lang="en-US" sz="2000" dirty="0" smtClean="0"/>
                        <a:t>In order to help…</a:t>
                      </a:r>
                      <a:endParaRPr lang="en-US" sz="2000" dirty="0"/>
                    </a:p>
                  </a:txBody>
                  <a:tcPr>
                    <a:lnB w="57150" cap="flat" cmpd="sng" algn="ctr">
                      <a:solidFill>
                        <a:scrgbClr r="0" g="0" b="0"/>
                      </a:solidFill>
                      <a:prstDash val="solid"/>
                      <a:round/>
                      <a:headEnd type="none" w="med" len="med"/>
                      <a:tailEnd type="none" w="med" len="med"/>
                    </a:lnB>
                    <a:solidFill>
                      <a:schemeClr val="accent1">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1">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12</a:t>
            </a:fld>
            <a:endParaRPr lang="en-US">
              <a:solidFill>
                <a:prstClr val="black">
                  <a:tint val="75000"/>
                </a:prstClr>
              </a:solidFill>
              <a:latin typeface="Calibri"/>
            </a:endParaRPr>
          </a:p>
        </p:txBody>
      </p:sp>
    </p:spTree>
    <p:extLst>
      <p:ext uri="{BB962C8B-B14F-4D97-AF65-F5344CB8AC3E}">
        <p14:creationId xmlns:p14="http://schemas.microsoft.com/office/powerpoint/2010/main" val="3712682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Behaviors</a:t>
            </a:r>
            <a:endParaRPr lang="en-US" dirty="0"/>
          </a:p>
        </p:txBody>
      </p:sp>
      <p:sp>
        <p:nvSpPr>
          <p:cNvPr id="3" name="Content Placeholder 2"/>
          <p:cNvSpPr>
            <a:spLocks noGrp="1"/>
          </p:cNvSpPr>
          <p:nvPr>
            <p:ph idx="1"/>
          </p:nvPr>
        </p:nvSpPr>
        <p:spPr>
          <a:xfrm>
            <a:off x="2675540" y="1417638"/>
            <a:ext cx="6468459" cy="4708525"/>
          </a:xfrm>
        </p:spPr>
        <p:txBody>
          <a:bodyPr/>
          <a:lstStyle/>
          <a:p>
            <a:pPr marL="0" indent="0">
              <a:buNone/>
            </a:pPr>
            <a:r>
              <a:rPr lang="en-US" dirty="0" smtClean="0"/>
              <a:t>Behaviors should be:</a:t>
            </a:r>
          </a:p>
          <a:p>
            <a:r>
              <a:rPr lang="en-US" dirty="0" smtClean="0"/>
              <a:t>Action</a:t>
            </a:r>
          </a:p>
          <a:p>
            <a:r>
              <a:rPr lang="en-US" dirty="0" smtClean="0"/>
              <a:t>Observable</a:t>
            </a:r>
          </a:p>
          <a:p>
            <a:r>
              <a:rPr lang="en-US" dirty="0" smtClean="0"/>
              <a:t>Specific (time, place, duration, frequency)</a:t>
            </a:r>
          </a:p>
          <a:p>
            <a:r>
              <a:rPr lang="en-US" dirty="0" smtClean="0"/>
              <a:t>Measureable</a:t>
            </a:r>
          </a:p>
          <a:p>
            <a:r>
              <a:rPr lang="en-US" dirty="0" smtClean="0"/>
              <a:t>Feasible</a:t>
            </a:r>
          </a:p>
        </p:txBody>
      </p:sp>
      <p:graphicFrame>
        <p:nvGraphicFramePr>
          <p:cNvPr id="5" name="Table 4"/>
          <p:cNvGraphicFramePr>
            <a:graphicFrameLocks noGrp="1"/>
          </p:cNvGraphicFramePr>
          <p:nvPr>
            <p:extLst>
              <p:ext uri="{D42A27DB-BD31-4B8C-83A1-F6EECF244321}">
                <p14:modId xmlns:p14="http://schemas.microsoft.com/office/powerpoint/2010/main" val="641049531"/>
              </p:ext>
            </p:extLst>
          </p:nvPr>
        </p:nvGraphicFramePr>
        <p:xfrm>
          <a:off x="509961" y="1466954"/>
          <a:ext cx="1828800" cy="4948751"/>
        </p:xfrm>
        <a:graphic>
          <a:graphicData uri="http://schemas.openxmlformats.org/drawingml/2006/table">
            <a:tbl>
              <a:tblPr firstRow="1" bandRow="1">
                <a:tableStyleId>{5C22544A-7EE6-4342-B048-85BDC9FD1C3A}</a:tableStyleId>
              </a:tblPr>
              <a:tblGrid>
                <a:gridCol w="1828800"/>
              </a:tblGrid>
              <a:tr h="1340148">
                <a:tc>
                  <a:txBody>
                    <a:bodyPr/>
                    <a:lstStyle/>
                    <a:p>
                      <a:r>
                        <a:rPr lang="en-US" sz="2400" dirty="0" smtClean="0"/>
                        <a:t>Behaviors</a:t>
                      </a:r>
                      <a:endParaRPr lang="en-US" sz="2400" dirty="0"/>
                    </a:p>
                  </a:txBody>
                  <a:tcPr>
                    <a:solidFill>
                      <a:srgbClr val="C0504D"/>
                    </a:solidFill>
                  </a:tcPr>
                </a:tc>
              </a:tr>
              <a:tr h="2284844">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13</a:t>
            </a:fld>
            <a:endParaRPr lang="en-US">
              <a:solidFill>
                <a:prstClr val="black">
                  <a:tint val="75000"/>
                </a:prstClr>
              </a:solidFill>
              <a:latin typeface="Calibri"/>
            </a:endParaRPr>
          </a:p>
        </p:txBody>
      </p:sp>
    </p:spTree>
    <p:extLst>
      <p:ext uri="{BB962C8B-B14F-4D97-AF65-F5344CB8AC3E}">
        <p14:creationId xmlns:p14="http://schemas.microsoft.com/office/powerpoint/2010/main" val="3161410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Behaviors</a:t>
            </a:r>
            <a:endParaRPr lang="en-US" dirty="0"/>
          </a:p>
        </p:txBody>
      </p:sp>
      <p:sp>
        <p:nvSpPr>
          <p:cNvPr id="3" name="Content Placeholder 2"/>
          <p:cNvSpPr>
            <a:spLocks noGrp="1"/>
          </p:cNvSpPr>
          <p:nvPr>
            <p:ph idx="1"/>
          </p:nvPr>
        </p:nvSpPr>
        <p:spPr>
          <a:xfrm>
            <a:off x="2675541" y="1417638"/>
            <a:ext cx="6254704" cy="4708525"/>
          </a:xfrm>
        </p:spPr>
        <p:txBody>
          <a:bodyPr/>
          <a:lstStyle/>
          <a:p>
            <a:pPr marL="0" indent="0">
              <a:buNone/>
            </a:pPr>
            <a:r>
              <a:rPr lang="en-US" dirty="0" smtClean="0"/>
              <a:t>How well do the following meet those criteria?</a:t>
            </a:r>
          </a:p>
          <a:p>
            <a:r>
              <a:rPr lang="en-US" dirty="0" smtClean="0"/>
              <a:t>Know the key times to wash hands with soap</a:t>
            </a:r>
          </a:p>
          <a:p>
            <a:r>
              <a:rPr lang="en-US" dirty="0" smtClean="0"/>
              <a:t>Understand the link between health and disease</a:t>
            </a:r>
          </a:p>
          <a:p>
            <a:r>
              <a:rPr lang="en-US" dirty="0" smtClean="0"/>
              <a:t>Wash hands with soap</a:t>
            </a:r>
          </a:p>
        </p:txBody>
      </p:sp>
      <p:graphicFrame>
        <p:nvGraphicFramePr>
          <p:cNvPr id="5" name="Table 4"/>
          <p:cNvGraphicFramePr>
            <a:graphicFrameLocks noGrp="1"/>
          </p:cNvGraphicFramePr>
          <p:nvPr>
            <p:extLst>
              <p:ext uri="{D42A27DB-BD31-4B8C-83A1-F6EECF244321}">
                <p14:modId xmlns:p14="http://schemas.microsoft.com/office/powerpoint/2010/main" val="3160607588"/>
              </p:ext>
            </p:extLst>
          </p:nvPr>
        </p:nvGraphicFramePr>
        <p:xfrm>
          <a:off x="509961" y="1466954"/>
          <a:ext cx="1828800" cy="4948751"/>
        </p:xfrm>
        <a:graphic>
          <a:graphicData uri="http://schemas.openxmlformats.org/drawingml/2006/table">
            <a:tbl>
              <a:tblPr firstRow="1" bandRow="1">
                <a:tableStyleId>{5C22544A-7EE6-4342-B048-85BDC9FD1C3A}</a:tableStyleId>
              </a:tblPr>
              <a:tblGrid>
                <a:gridCol w="1828800"/>
              </a:tblGrid>
              <a:tr h="1340148">
                <a:tc>
                  <a:txBody>
                    <a:bodyPr/>
                    <a:lstStyle/>
                    <a:p>
                      <a:r>
                        <a:rPr lang="en-US" sz="2400" dirty="0" smtClean="0"/>
                        <a:t>Behaviors</a:t>
                      </a:r>
                      <a:endParaRPr lang="en-US" sz="2400" dirty="0"/>
                    </a:p>
                  </a:txBody>
                  <a:tcPr>
                    <a:solidFill>
                      <a:srgbClr val="C0504D"/>
                    </a:solidFill>
                  </a:tcPr>
                </a:tc>
              </a:tr>
              <a:tr h="2284844">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14</a:t>
            </a:fld>
            <a:endParaRPr lang="en-US">
              <a:solidFill>
                <a:prstClr val="black">
                  <a:tint val="75000"/>
                </a:prstClr>
              </a:solidFill>
              <a:latin typeface="Calibri"/>
            </a:endParaRPr>
          </a:p>
        </p:txBody>
      </p:sp>
    </p:spTree>
    <p:extLst>
      <p:ext uri="{BB962C8B-B14F-4D97-AF65-F5344CB8AC3E}">
        <p14:creationId xmlns:p14="http://schemas.microsoft.com/office/powerpoint/2010/main" val="2605850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Behaviors</a:t>
            </a:r>
            <a:endParaRPr lang="en-US" dirty="0"/>
          </a:p>
        </p:txBody>
      </p:sp>
      <p:sp>
        <p:nvSpPr>
          <p:cNvPr id="3" name="Content Placeholder 2"/>
          <p:cNvSpPr>
            <a:spLocks noGrp="1"/>
          </p:cNvSpPr>
          <p:nvPr>
            <p:ph idx="1"/>
          </p:nvPr>
        </p:nvSpPr>
        <p:spPr>
          <a:xfrm>
            <a:off x="2675540" y="1417638"/>
            <a:ext cx="6468459" cy="4708525"/>
          </a:xfrm>
        </p:spPr>
        <p:txBody>
          <a:bodyPr>
            <a:normAutofit/>
          </a:bodyPr>
          <a:lstStyle/>
          <a:p>
            <a:pPr marL="0" indent="0">
              <a:buNone/>
            </a:pPr>
            <a:r>
              <a:rPr lang="en-US" dirty="0" smtClean="0"/>
              <a:t>Better formulations:</a:t>
            </a:r>
          </a:p>
          <a:p>
            <a:pPr marL="0" indent="0">
              <a:buNone/>
            </a:pPr>
            <a:endParaRPr lang="en-US" dirty="0" smtClean="0"/>
          </a:p>
          <a:p>
            <a:r>
              <a:rPr lang="en-US" dirty="0" smtClean="0"/>
              <a:t>Wash hands with soap following latrine use</a:t>
            </a:r>
          </a:p>
          <a:p>
            <a:endParaRPr lang="en-US" dirty="0"/>
          </a:p>
          <a:p>
            <a:r>
              <a:rPr lang="en-US" dirty="0" smtClean="0"/>
              <a:t>Clean hands properly before food preparation or before feeding a child</a:t>
            </a:r>
          </a:p>
        </p:txBody>
      </p:sp>
      <p:graphicFrame>
        <p:nvGraphicFramePr>
          <p:cNvPr id="5" name="Table 4"/>
          <p:cNvGraphicFramePr>
            <a:graphicFrameLocks noGrp="1"/>
          </p:cNvGraphicFramePr>
          <p:nvPr>
            <p:extLst>
              <p:ext uri="{D42A27DB-BD31-4B8C-83A1-F6EECF244321}">
                <p14:modId xmlns:p14="http://schemas.microsoft.com/office/powerpoint/2010/main" val="1796456611"/>
              </p:ext>
            </p:extLst>
          </p:nvPr>
        </p:nvGraphicFramePr>
        <p:xfrm>
          <a:off x="509961" y="1466954"/>
          <a:ext cx="1828800" cy="4948751"/>
        </p:xfrm>
        <a:graphic>
          <a:graphicData uri="http://schemas.openxmlformats.org/drawingml/2006/table">
            <a:tbl>
              <a:tblPr firstRow="1" bandRow="1">
                <a:tableStyleId>{5C22544A-7EE6-4342-B048-85BDC9FD1C3A}</a:tableStyleId>
              </a:tblPr>
              <a:tblGrid>
                <a:gridCol w="1828800"/>
              </a:tblGrid>
              <a:tr h="1340148">
                <a:tc>
                  <a:txBody>
                    <a:bodyPr/>
                    <a:lstStyle/>
                    <a:p>
                      <a:r>
                        <a:rPr lang="en-US" sz="2400" dirty="0" smtClean="0"/>
                        <a:t>Behaviors</a:t>
                      </a:r>
                      <a:endParaRPr lang="en-US" sz="2400" dirty="0"/>
                    </a:p>
                  </a:txBody>
                  <a:tcPr>
                    <a:solidFill>
                      <a:srgbClr val="C0504D"/>
                    </a:solidFill>
                  </a:tcPr>
                </a:tc>
              </a:tr>
              <a:tr h="2284844">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15</a:t>
            </a:fld>
            <a:endParaRPr lang="en-US">
              <a:solidFill>
                <a:prstClr val="black">
                  <a:tint val="75000"/>
                </a:prstClr>
              </a:solidFill>
              <a:latin typeface="Calibri"/>
            </a:endParaRPr>
          </a:p>
        </p:txBody>
      </p:sp>
    </p:spTree>
    <p:extLst>
      <p:ext uri="{BB962C8B-B14F-4D97-AF65-F5344CB8AC3E}">
        <p14:creationId xmlns:p14="http://schemas.microsoft.com/office/powerpoint/2010/main" val="1880500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Behaviors</a:t>
            </a:r>
            <a:endParaRPr lang="en-US" dirty="0"/>
          </a:p>
        </p:txBody>
      </p:sp>
      <p:sp>
        <p:nvSpPr>
          <p:cNvPr id="3" name="Content Placeholder 2"/>
          <p:cNvSpPr>
            <a:spLocks noGrp="1"/>
          </p:cNvSpPr>
          <p:nvPr>
            <p:ph idx="1"/>
          </p:nvPr>
        </p:nvSpPr>
        <p:spPr>
          <a:xfrm>
            <a:off x="2675540" y="1417638"/>
            <a:ext cx="6468459" cy="4708525"/>
          </a:xfrm>
        </p:spPr>
        <p:txBody>
          <a:bodyPr>
            <a:normAutofit lnSpcReduction="10000"/>
          </a:bodyPr>
          <a:lstStyle/>
          <a:p>
            <a:r>
              <a:rPr lang="en-US" dirty="0" smtClean="0"/>
              <a:t>There can be different determinants associated with different </a:t>
            </a:r>
            <a:r>
              <a:rPr lang="en-US" dirty="0" err="1" smtClean="0"/>
              <a:t>handwashing</a:t>
            </a:r>
            <a:r>
              <a:rPr lang="en-US" dirty="0" smtClean="0"/>
              <a:t> events</a:t>
            </a:r>
          </a:p>
          <a:p>
            <a:pPr lvl="1"/>
            <a:r>
              <a:rPr lang="en-US" dirty="0" smtClean="0"/>
              <a:t>Washing hands after using a latrine</a:t>
            </a:r>
          </a:p>
          <a:p>
            <a:pPr lvl="1"/>
            <a:r>
              <a:rPr lang="en-US" dirty="0" smtClean="0"/>
              <a:t>Washing hands before feeding a child</a:t>
            </a:r>
          </a:p>
          <a:p>
            <a:pPr lvl="1"/>
            <a:endParaRPr lang="en-US" dirty="0" smtClean="0"/>
          </a:p>
          <a:p>
            <a:r>
              <a:rPr lang="en-US" dirty="0" smtClean="0"/>
              <a:t>Being specific about the event allows us to be more specific and targeted in our behavior change strategy!</a:t>
            </a:r>
          </a:p>
        </p:txBody>
      </p:sp>
      <p:graphicFrame>
        <p:nvGraphicFramePr>
          <p:cNvPr id="5" name="Table 4"/>
          <p:cNvGraphicFramePr>
            <a:graphicFrameLocks noGrp="1"/>
          </p:cNvGraphicFramePr>
          <p:nvPr>
            <p:extLst>
              <p:ext uri="{D42A27DB-BD31-4B8C-83A1-F6EECF244321}">
                <p14:modId xmlns:p14="http://schemas.microsoft.com/office/powerpoint/2010/main" val="1803828884"/>
              </p:ext>
            </p:extLst>
          </p:nvPr>
        </p:nvGraphicFramePr>
        <p:xfrm>
          <a:off x="509961" y="1466954"/>
          <a:ext cx="1828800" cy="4948751"/>
        </p:xfrm>
        <a:graphic>
          <a:graphicData uri="http://schemas.openxmlformats.org/drawingml/2006/table">
            <a:tbl>
              <a:tblPr firstRow="1" bandRow="1">
                <a:tableStyleId>{5C22544A-7EE6-4342-B048-85BDC9FD1C3A}</a:tableStyleId>
              </a:tblPr>
              <a:tblGrid>
                <a:gridCol w="1828800"/>
              </a:tblGrid>
              <a:tr h="1340148">
                <a:tc>
                  <a:txBody>
                    <a:bodyPr/>
                    <a:lstStyle/>
                    <a:p>
                      <a:r>
                        <a:rPr lang="en-US" sz="2400" dirty="0" smtClean="0"/>
                        <a:t>Behaviors</a:t>
                      </a:r>
                      <a:endParaRPr lang="en-US" sz="2400" dirty="0"/>
                    </a:p>
                  </a:txBody>
                  <a:tcPr>
                    <a:solidFill>
                      <a:srgbClr val="C0504D"/>
                    </a:solidFill>
                  </a:tcPr>
                </a:tc>
              </a:tr>
              <a:tr h="2284844">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16</a:t>
            </a:fld>
            <a:endParaRPr lang="en-US">
              <a:solidFill>
                <a:prstClr val="black">
                  <a:tint val="75000"/>
                </a:prstClr>
              </a:solidFill>
              <a:latin typeface="Calibri"/>
            </a:endParaRPr>
          </a:p>
        </p:txBody>
      </p:sp>
    </p:spTree>
    <p:extLst>
      <p:ext uri="{BB962C8B-B14F-4D97-AF65-F5344CB8AC3E}">
        <p14:creationId xmlns:p14="http://schemas.microsoft.com/office/powerpoint/2010/main" val="888713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Key Factors</a:t>
            </a:r>
            <a:endParaRPr lang="en-US" dirty="0"/>
          </a:p>
        </p:txBody>
      </p:sp>
      <p:sp>
        <p:nvSpPr>
          <p:cNvPr id="3" name="Content Placeholder 2"/>
          <p:cNvSpPr>
            <a:spLocks noGrp="1"/>
          </p:cNvSpPr>
          <p:nvPr>
            <p:ph idx="1"/>
          </p:nvPr>
        </p:nvSpPr>
        <p:spPr>
          <a:xfrm>
            <a:off x="2675540" y="1417638"/>
            <a:ext cx="6468459" cy="4708525"/>
          </a:xfrm>
        </p:spPr>
        <p:txBody>
          <a:bodyPr>
            <a:normAutofit fontScale="92500" lnSpcReduction="10000"/>
          </a:bodyPr>
          <a:lstStyle/>
          <a:p>
            <a:r>
              <a:rPr lang="en-US" dirty="0" smtClean="0"/>
              <a:t>Key factors: a specific motivator that influences </a:t>
            </a:r>
            <a:r>
              <a:rPr lang="en-US" i="1" dirty="0" smtClean="0">
                <a:solidFill>
                  <a:srgbClr val="5472AB"/>
                </a:solidFill>
              </a:rPr>
              <a:t>this group </a:t>
            </a:r>
            <a:r>
              <a:rPr lang="en-US" dirty="0" smtClean="0"/>
              <a:t>to take </a:t>
            </a:r>
            <a:r>
              <a:rPr lang="en-US" i="1" dirty="0" smtClean="0">
                <a:solidFill>
                  <a:srgbClr val="5472AB"/>
                </a:solidFill>
              </a:rPr>
              <a:t>this behavior</a:t>
            </a:r>
          </a:p>
          <a:p>
            <a:endParaRPr lang="en-US" dirty="0"/>
          </a:p>
          <a:p>
            <a:r>
              <a:rPr lang="en-US" dirty="0" smtClean="0"/>
              <a:t>Last time we discussed a large number of potential factors </a:t>
            </a:r>
          </a:p>
          <a:p>
            <a:endParaRPr lang="en-US" dirty="0"/>
          </a:p>
          <a:p>
            <a:r>
              <a:rPr lang="en-US" dirty="0" smtClean="0"/>
              <a:t>How can we identify the key factors for our particular population of interest?</a:t>
            </a:r>
          </a:p>
        </p:txBody>
      </p:sp>
      <p:graphicFrame>
        <p:nvGraphicFramePr>
          <p:cNvPr id="4" name="Table 3"/>
          <p:cNvGraphicFramePr>
            <a:graphicFrameLocks noGrp="1"/>
          </p:cNvGraphicFramePr>
          <p:nvPr>
            <p:extLst>
              <p:ext uri="{D42A27DB-BD31-4B8C-83A1-F6EECF244321}">
                <p14:modId xmlns:p14="http://schemas.microsoft.com/office/powerpoint/2010/main" val="4090700256"/>
              </p:ext>
            </p:extLst>
          </p:nvPr>
        </p:nvGraphicFramePr>
        <p:xfrm>
          <a:off x="456199"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Key Factors</a:t>
                      </a:r>
                      <a:endParaRPr lang="en-US" sz="2400" dirty="0"/>
                    </a:p>
                  </a:txBody>
                  <a:tcPr>
                    <a:solidFill>
                      <a:schemeClr val="accent3"/>
                    </a:solidFill>
                  </a:tcPr>
                </a:tc>
              </a:tr>
              <a:tr h="2284844">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17</a:t>
            </a:fld>
            <a:endParaRPr lang="en-US">
              <a:solidFill>
                <a:prstClr val="black">
                  <a:tint val="75000"/>
                </a:prstClr>
              </a:solidFill>
              <a:latin typeface="Calibri"/>
            </a:endParaRPr>
          </a:p>
        </p:txBody>
      </p:sp>
    </p:spTree>
    <p:extLst>
      <p:ext uri="{BB962C8B-B14F-4D97-AF65-F5344CB8AC3E}">
        <p14:creationId xmlns:p14="http://schemas.microsoft.com/office/powerpoint/2010/main" val="2618668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Key Factors</a:t>
            </a:r>
            <a:endParaRPr lang="en-US" dirty="0"/>
          </a:p>
        </p:txBody>
      </p:sp>
      <p:sp>
        <p:nvSpPr>
          <p:cNvPr id="3" name="Content Placeholder 2"/>
          <p:cNvSpPr>
            <a:spLocks noGrp="1"/>
          </p:cNvSpPr>
          <p:nvPr>
            <p:ph idx="1"/>
          </p:nvPr>
        </p:nvSpPr>
        <p:spPr>
          <a:xfrm>
            <a:off x="2675540" y="1417638"/>
            <a:ext cx="6468459" cy="4708525"/>
          </a:xfrm>
        </p:spPr>
        <p:txBody>
          <a:bodyPr>
            <a:normAutofit/>
          </a:bodyPr>
          <a:lstStyle/>
          <a:p>
            <a:pPr marL="0" indent="0">
              <a:buNone/>
            </a:pPr>
            <a:r>
              <a:rPr lang="en-US" dirty="0" smtClean="0"/>
              <a:t>Approaches to identify key factors:</a:t>
            </a:r>
            <a:endParaRPr lang="en-US" dirty="0"/>
          </a:p>
          <a:p>
            <a:pPr marL="514350" indent="-514350">
              <a:buFont typeface="+mj-lt"/>
              <a:buAutoNum type="arabicPeriod"/>
            </a:pPr>
            <a:endParaRPr lang="en-US" dirty="0" smtClean="0"/>
          </a:p>
          <a:p>
            <a:pPr marL="514350" indent="-514350">
              <a:buFont typeface="+mj-lt"/>
              <a:buAutoNum type="arabicPeriod"/>
            </a:pPr>
            <a:r>
              <a:rPr lang="en-US" dirty="0" smtClean="0"/>
              <a:t>Analyze </a:t>
            </a:r>
            <a:r>
              <a:rPr lang="en-US" dirty="0"/>
              <a:t>barriers and benefits</a:t>
            </a:r>
          </a:p>
          <a:p>
            <a:pPr marL="514350" indent="-514350">
              <a:buFont typeface="+mj-lt"/>
              <a:buAutoNum type="arabicPeriod"/>
            </a:pPr>
            <a:endParaRPr lang="en-US" dirty="0"/>
          </a:p>
          <a:p>
            <a:pPr marL="514350" indent="-514350">
              <a:buFont typeface="+mj-lt"/>
              <a:buAutoNum type="arabicPeriod"/>
            </a:pPr>
            <a:r>
              <a:rPr lang="en-US" dirty="0"/>
              <a:t>Compare Doers and Non-</a:t>
            </a:r>
            <a:r>
              <a:rPr lang="en-US" dirty="0" smtClean="0"/>
              <a:t>Doers</a:t>
            </a:r>
          </a:p>
          <a:p>
            <a:pPr marL="514350" indent="-514350">
              <a:buFont typeface="+mj-lt"/>
              <a:buAutoNum type="arabicPeriod"/>
            </a:pPr>
            <a:endParaRPr lang="en-US" dirty="0"/>
          </a:p>
          <a:p>
            <a:r>
              <a:rPr lang="en-US" dirty="0" smtClean="0"/>
              <a:t>Being specific about the target population and the event is key!</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49207930"/>
              </p:ext>
            </p:extLst>
          </p:nvPr>
        </p:nvGraphicFramePr>
        <p:xfrm>
          <a:off x="456199"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Key Factors</a:t>
                      </a:r>
                      <a:endParaRPr lang="en-US" sz="2400" dirty="0"/>
                    </a:p>
                  </a:txBody>
                  <a:tcPr>
                    <a:solidFill>
                      <a:schemeClr val="accent3"/>
                    </a:solidFill>
                  </a:tcPr>
                </a:tc>
              </a:tr>
              <a:tr h="2284844">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18</a:t>
            </a:fld>
            <a:endParaRPr lang="en-US">
              <a:solidFill>
                <a:prstClr val="black">
                  <a:tint val="75000"/>
                </a:prstClr>
              </a:solidFill>
              <a:latin typeface="Calibri"/>
            </a:endParaRPr>
          </a:p>
        </p:txBody>
      </p:sp>
    </p:spTree>
    <p:extLst>
      <p:ext uri="{BB962C8B-B14F-4D97-AF65-F5344CB8AC3E}">
        <p14:creationId xmlns:p14="http://schemas.microsoft.com/office/powerpoint/2010/main" val="334298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Key Factors</a:t>
            </a:r>
            <a:endParaRPr lang="en-US" dirty="0"/>
          </a:p>
        </p:txBody>
      </p:sp>
      <p:sp>
        <p:nvSpPr>
          <p:cNvPr id="3" name="Content Placeholder 2"/>
          <p:cNvSpPr>
            <a:spLocks noGrp="1"/>
          </p:cNvSpPr>
          <p:nvPr>
            <p:ph idx="1"/>
          </p:nvPr>
        </p:nvSpPr>
        <p:spPr>
          <a:xfrm>
            <a:off x="2458192" y="1417638"/>
            <a:ext cx="6448303" cy="4938712"/>
          </a:xfrm>
        </p:spPr>
        <p:txBody>
          <a:bodyPr>
            <a:normAutofit fontScale="92500"/>
          </a:bodyPr>
          <a:lstStyle/>
          <a:p>
            <a:pPr marL="0" indent="0">
              <a:buNone/>
            </a:pPr>
            <a:r>
              <a:rPr lang="en-US" dirty="0" smtClean="0"/>
              <a:t>Data used to identify key factors:</a:t>
            </a:r>
            <a:endParaRPr lang="en-US" dirty="0"/>
          </a:p>
          <a:p>
            <a:r>
              <a:rPr lang="en-US" dirty="0" smtClean="0"/>
              <a:t>Qualitative approaches</a:t>
            </a:r>
          </a:p>
          <a:p>
            <a:pPr lvl="1"/>
            <a:r>
              <a:rPr lang="en-US" dirty="0" smtClean="0"/>
              <a:t>In-depth interviews with target population</a:t>
            </a:r>
          </a:p>
          <a:p>
            <a:pPr lvl="1"/>
            <a:r>
              <a:rPr lang="en-US" dirty="0" smtClean="0"/>
              <a:t>Focus group discussions</a:t>
            </a:r>
          </a:p>
          <a:p>
            <a:pPr lvl="1"/>
            <a:r>
              <a:rPr lang="en-US" dirty="0" smtClean="0"/>
              <a:t>Key informant interviews</a:t>
            </a:r>
          </a:p>
          <a:p>
            <a:pPr lvl="1"/>
            <a:endParaRPr lang="en-US" dirty="0"/>
          </a:p>
          <a:p>
            <a:r>
              <a:rPr lang="en-US" dirty="0" smtClean="0"/>
              <a:t>Quantitative approaches</a:t>
            </a:r>
          </a:p>
          <a:p>
            <a:pPr lvl="1"/>
            <a:r>
              <a:rPr lang="en-US" dirty="0" smtClean="0"/>
              <a:t>Direct observation of people in the home</a:t>
            </a:r>
          </a:p>
          <a:p>
            <a:pPr lvl="1"/>
            <a:r>
              <a:rPr lang="en-US" dirty="0" smtClean="0"/>
              <a:t>Survey of intended target population</a:t>
            </a:r>
          </a:p>
        </p:txBody>
      </p:sp>
      <p:graphicFrame>
        <p:nvGraphicFramePr>
          <p:cNvPr id="4" name="Table 3"/>
          <p:cNvGraphicFramePr>
            <a:graphicFrameLocks noGrp="1"/>
          </p:cNvGraphicFramePr>
          <p:nvPr>
            <p:extLst>
              <p:ext uri="{D42A27DB-BD31-4B8C-83A1-F6EECF244321}">
                <p14:modId xmlns:p14="http://schemas.microsoft.com/office/powerpoint/2010/main" val="2966234196"/>
              </p:ext>
            </p:extLst>
          </p:nvPr>
        </p:nvGraphicFramePr>
        <p:xfrm>
          <a:off x="456199"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Key Factors</a:t>
                      </a:r>
                      <a:endParaRPr lang="en-US" sz="2400" dirty="0"/>
                    </a:p>
                  </a:txBody>
                  <a:tcPr>
                    <a:solidFill>
                      <a:schemeClr val="accent3"/>
                    </a:solidFill>
                  </a:tcPr>
                </a:tc>
              </a:tr>
              <a:tr h="2284844">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19</a:t>
            </a:fld>
            <a:endParaRPr lang="en-US">
              <a:solidFill>
                <a:prstClr val="black">
                  <a:tint val="75000"/>
                </a:prstClr>
              </a:solidFill>
              <a:latin typeface="Calibri"/>
            </a:endParaRPr>
          </a:p>
        </p:txBody>
      </p:sp>
    </p:spTree>
    <p:extLst>
      <p:ext uri="{BB962C8B-B14F-4D97-AF65-F5344CB8AC3E}">
        <p14:creationId xmlns:p14="http://schemas.microsoft.com/office/powerpoint/2010/main" val="1219729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
            </a:r>
            <a:br>
              <a:rPr lang="en-US" sz="4000" dirty="0" smtClean="0"/>
            </a:br>
            <a:r>
              <a:rPr lang="en-US" sz="3600" dirty="0" smtClean="0">
                <a:solidFill>
                  <a:schemeClr val="accent1">
                    <a:lumMod val="75000"/>
                  </a:schemeClr>
                </a:solidFill>
              </a:rPr>
              <a:t>Module 2: Design</a:t>
            </a:r>
            <a:r>
              <a:rPr lang="en-US" sz="3600" dirty="0">
                <a:solidFill>
                  <a:schemeClr val="accent1">
                    <a:lumMod val="75000"/>
                  </a:schemeClr>
                </a:solidFill>
              </a:rPr>
              <a:t>, </a:t>
            </a:r>
            <a:r>
              <a:rPr lang="en-US" sz="3600" dirty="0"/>
              <a:t>delivery and M&amp;E for HWWS programs</a:t>
            </a:r>
          </a:p>
        </p:txBody>
      </p:sp>
      <p:sp>
        <p:nvSpPr>
          <p:cNvPr id="3" name="Content Placeholder 2"/>
          <p:cNvSpPr>
            <a:spLocks noGrp="1"/>
          </p:cNvSpPr>
          <p:nvPr>
            <p:ph idx="1"/>
          </p:nvPr>
        </p:nvSpPr>
        <p:spPr>
          <a:xfrm>
            <a:off x="240144" y="1585803"/>
            <a:ext cx="8903856" cy="5440362"/>
          </a:xfrm>
        </p:spPr>
        <p:txBody>
          <a:bodyPr>
            <a:normAutofit lnSpcReduction="10000"/>
          </a:bodyPr>
          <a:lstStyle/>
          <a:p>
            <a:pPr marL="514350" indent="-514350">
              <a:buFont typeface="+mj-lt"/>
              <a:buAutoNum type="arabicPeriod"/>
            </a:pPr>
            <a:r>
              <a:rPr lang="en-US" dirty="0" smtClean="0"/>
              <a:t>Introduction</a:t>
            </a:r>
          </a:p>
          <a:p>
            <a:pPr marL="914400" lvl="1" indent="-514350"/>
            <a:r>
              <a:rPr lang="en-US" dirty="0" smtClean="0"/>
              <a:t>The overall learning objectives of the course</a:t>
            </a:r>
          </a:p>
          <a:p>
            <a:pPr marL="914400" lvl="1" indent="-514350"/>
            <a:r>
              <a:rPr lang="en-US" dirty="0" smtClean="0"/>
              <a:t>Review of the state of knowledge</a:t>
            </a:r>
          </a:p>
          <a:p>
            <a:pPr marL="514350" indent="-514350">
              <a:buFont typeface="+mj-lt"/>
              <a:buAutoNum type="arabicPeriod"/>
            </a:pPr>
            <a:r>
              <a:rPr lang="en-US" dirty="0" smtClean="0"/>
              <a:t>Hygiene programs and HW promotion</a:t>
            </a:r>
          </a:p>
          <a:p>
            <a:pPr marL="914400" lvl="1" indent="-514350"/>
            <a:r>
              <a:rPr lang="en-US" dirty="0" smtClean="0"/>
              <a:t>Current approaches and behavioral frameworks</a:t>
            </a:r>
          </a:p>
          <a:p>
            <a:pPr marL="514350" indent="-514350">
              <a:buFont typeface="+mj-lt"/>
              <a:buAutoNum type="arabicPeriod"/>
            </a:pPr>
            <a:r>
              <a:rPr lang="en-US" b="1" dirty="0" smtClean="0">
                <a:solidFill>
                  <a:srgbClr val="34C6F4"/>
                </a:solidFill>
              </a:rPr>
              <a:t>Developing a behavior change strategy</a:t>
            </a:r>
          </a:p>
          <a:p>
            <a:pPr marL="514350" indent="-514350">
              <a:buFont typeface="+mj-lt"/>
              <a:buAutoNum type="arabicPeriod"/>
            </a:pPr>
            <a:r>
              <a:rPr lang="en-US" b="1" dirty="0" smtClean="0">
                <a:solidFill>
                  <a:srgbClr val="34C6F4"/>
                </a:solidFill>
              </a:rPr>
              <a:t>Planning a HW program</a:t>
            </a:r>
          </a:p>
          <a:p>
            <a:pPr marL="914400" lvl="1" indent="-514350"/>
            <a:r>
              <a:rPr lang="en-US" b="1" dirty="0" smtClean="0">
                <a:solidFill>
                  <a:srgbClr val="34C6F4"/>
                </a:solidFill>
              </a:rPr>
              <a:t>From buy-in to concept and execution </a:t>
            </a:r>
          </a:p>
          <a:p>
            <a:pPr marL="514350" indent="-514350">
              <a:buFont typeface="+mj-lt"/>
              <a:buAutoNum type="arabicPeriod"/>
            </a:pPr>
            <a:r>
              <a:rPr lang="en-US" b="1" dirty="0" smtClean="0">
                <a:solidFill>
                  <a:srgbClr val="34C6F4"/>
                </a:solidFill>
              </a:rPr>
              <a:t>Monitoring and evaluation of a HW program</a:t>
            </a:r>
          </a:p>
          <a:p>
            <a:pPr marL="914400" lvl="1" indent="-514350"/>
            <a:r>
              <a:rPr lang="en-US" b="1" dirty="0" smtClean="0">
                <a:solidFill>
                  <a:srgbClr val="34C6F4"/>
                </a:solidFill>
              </a:rPr>
              <a:t>Ensure program sustainability and learning</a:t>
            </a: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2</a:t>
            </a:fld>
            <a:endParaRPr lang="en-US"/>
          </a:p>
        </p:txBody>
      </p:sp>
    </p:spTree>
    <p:extLst>
      <p:ext uri="{BB962C8B-B14F-4D97-AF65-F5344CB8AC3E}">
        <p14:creationId xmlns:p14="http://schemas.microsoft.com/office/powerpoint/2010/main" val="1940672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144" y="130628"/>
            <a:ext cx="8903855" cy="1417638"/>
          </a:xfrm>
        </p:spPr>
        <p:txBody>
          <a:bodyPr>
            <a:normAutofit fontScale="90000"/>
          </a:bodyPr>
          <a:lstStyle/>
          <a:p>
            <a:r>
              <a:rPr lang="en-US" dirty="0" smtClean="0"/>
              <a:t>Identifying Key Factors: Benefits and Barriers</a:t>
            </a:r>
            <a:endParaRPr lang="en-US" dirty="0"/>
          </a:p>
        </p:txBody>
      </p:sp>
      <p:sp>
        <p:nvSpPr>
          <p:cNvPr id="3" name="Content Placeholder 2"/>
          <p:cNvSpPr>
            <a:spLocks noGrp="1"/>
          </p:cNvSpPr>
          <p:nvPr>
            <p:ph idx="1"/>
          </p:nvPr>
        </p:nvSpPr>
        <p:spPr>
          <a:xfrm>
            <a:off x="240144" y="1417638"/>
            <a:ext cx="8587767" cy="4708525"/>
          </a:xfrm>
        </p:spPr>
        <p:txBody>
          <a:bodyPr/>
          <a:lstStyle/>
          <a:p>
            <a:r>
              <a:rPr lang="en-US" dirty="0" smtClean="0"/>
              <a:t>Benefits: Things that people want</a:t>
            </a:r>
          </a:p>
          <a:p>
            <a:pPr lvl="1"/>
            <a:r>
              <a:rPr lang="en-US" dirty="0" smtClean="0"/>
              <a:t>What are some of the potential BENEFITS of handwashing with soap before feeding a child?</a:t>
            </a:r>
          </a:p>
          <a:p>
            <a:pPr lvl="1"/>
            <a:endParaRPr lang="en-US" dirty="0"/>
          </a:p>
          <a:p>
            <a:r>
              <a:rPr lang="en-US" dirty="0" smtClean="0"/>
              <a:t>Barriers: Perceived obstacles or deterrent to taking the action.</a:t>
            </a:r>
          </a:p>
          <a:p>
            <a:pPr lvl="1"/>
            <a:r>
              <a:rPr lang="en-US" dirty="0" smtClean="0"/>
              <a:t>What are some of the potential BARRIERS to </a:t>
            </a:r>
            <a:r>
              <a:rPr lang="en-US" dirty="0" err="1" smtClean="0"/>
              <a:t>handwashing</a:t>
            </a:r>
            <a:r>
              <a:rPr lang="en-US" dirty="0" smtClean="0"/>
              <a:t> with soap before feeding a child?</a:t>
            </a:r>
            <a:endParaRPr lang="en-US" dirty="0"/>
          </a:p>
          <a:p>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20</a:t>
            </a:fld>
            <a:endParaRPr lang="en-US">
              <a:solidFill>
                <a:prstClr val="black">
                  <a:tint val="75000"/>
                </a:prstClr>
              </a:solidFill>
              <a:latin typeface="Calibri"/>
            </a:endParaRPr>
          </a:p>
        </p:txBody>
      </p:sp>
    </p:spTree>
    <p:extLst>
      <p:ext uri="{BB962C8B-B14F-4D97-AF65-F5344CB8AC3E}">
        <p14:creationId xmlns:p14="http://schemas.microsoft.com/office/powerpoint/2010/main" val="1837964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144" y="154379"/>
            <a:ext cx="8903855" cy="1417638"/>
          </a:xfrm>
        </p:spPr>
        <p:txBody>
          <a:bodyPr>
            <a:normAutofit fontScale="90000"/>
          </a:bodyPr>
          <a:lstStyle/>
          <a:p>
            <a:r>
              <a:rPr lang="en-US" dirty="0" smtClean="0"/>
              <a:t>Identifying Key Factors: Benefits and Barriers</a:t>
            </a:r>
            <a:endParaRPr lang="en-US" dirty="0"/>
          </a:p>
        </p:txBody>
      </p:sp>
      <p:sp>
        <p:nvSpPr>
          <p:cNvPr id="3" name="Content Placeholder 2"/>
          <p:cNvSpPr>
            <a:spLocks noGrp="1"/>
          </p:cNvSpPr>
          <p:nvPr>
            <p:ph idx="1"/>
          </p:nvPr>
        </p:nvSpPr>
        <p:spPr>
          <a:xfrm>
            <a:off x="240143" y="1572017"/>
            <a:ext cx="8903856" cy="4919094"/>
          </a:xfrm>
        </p:spPr>
        <p:txBody>
          <a:bodyPr>
            <a:normAutofit fontScale="92500" lnSpcReduction="10000"/>
          </a:bodyPr>
          <a:lstStyle/>
          <a:p>
            <a:r>
              <a:rPr lang="en-US" dirty="0" smtClean="0"/>
              <a:t>It is easy to focus on BARRIERS to a behavior, particularly handwashing:</a:t>
            </a:r>
          </a:p>
          <a:p>
            <a:pPr lvl="1"/>
            <a:r>
              <a:rPr lang="en-US" dirty="0" smtClean="0"/>
              <a:t>Lack of knowledge, low perceived risk</a:t>
            </a:r>
          </a:p>
          <a:p>
            <a:pPr lvl="1"/>
            <a:r>
              <a:rPr lang="en-US" dirty="0" smtClean="0"/>
              <a:t>Lack of water, soap, other resources</a:t>
            </a:r>
          </a:p>
          <a:p>
            <a:pPr lvl="1"/>
            <a:endParaRPr lang="en-US" dirty="0" smtClean="0"/>
          </a:p>
          <a:p>
            <a:endParaRPr lang="en-US" dirty="0"/>
          </a:p>
          <a:p>
            <a:r>
              <a:rPr lang="en-US" dirty="0" smtClean="0"/>
              <a:t>BENEFITS can be harder to identify</a:t>
            </a:r>
          </a:p>
          <a:p>
            <a:pPr lvl="1"/>
            <a:r>
              <a:rPr lang="en-US" dirty="0" smtClean="0"/>
              <a:t>We can use the information from other researchers to help us identify these benefits</a:t>
            </a:r>
          </a:p>
          <a:p>
            <a:pPr lvl="1"/>
            <a:r>
              <a:rPr lang="en-US" dirty="0" smtClean="0"/>
              <a:t>Think about the big pictures goals and ideas that people want</a:t>
            </a:r>
            <a:endParaRPr lang="en-US" dirty="0"/>
          </a:p>
          <a:p>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21</a:t>
            </a:fld>
            <a:endParaRPr lang="en-US">
              <a:solidFill>
                <a:prstClr val="black">
                  <a:tint val="75000"/>
                </a:prstClr>
              </a:solidFill>
              <a:latin typeface="Calibri"/>
            </a:endParaRPr>
          </a:p>
        </p:txBody>
      </p:sp>
    </p:spTree>
    <p:extLst>
      <p:ext uri="{BB962C8B-B14F-4D97-AF65-F5344CB8AC3E}">
        <p14:creationId xmlns:p14="http://schemas.microsoft.com/office/powerpoint/2010/main" val="37687376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Factors: Doers and Non-Doers</a:t>
            </a:r>
            <a:endParaRPr lang="en-US" dirty="0"/>
          </a:p>
        </p:txBody>
      </p:sp>
      <p:sp>
        <p:nvSpPr>
          <p:cNvPr id="3" name="Content Placeholder 2"/>
          <p:cNvSpPr>
            <a:spLocks noGrp="1"/>
          </p:cNvSpPr>
          <p:nvPr>
            <p:ph idx="1"/>
          </p:nvPr>
        </p:nvSpPr>
        <p:spPr/>
        <p:txBody>
          <a:bodyPr>
            <a:normAutofit fontScale="92500"/>
          </a:bodyPr>
          <a:lstStyle/>
          <a:p>
            <a:r>
              <a:rPr lang="en-US" dirty="0" smtClean="0"/>
              <a:t>In your target population, there are already people who ARE doing the behavior you are interested in</a:t>
            </a:r>
          </a:p>
          <a:p>
            <a:endParaRPr lang="en-US" dirty="0"/>
          </a:p>
          <a:p>
            <a:r>
              <a:rPr lang="en-US" dirty="0" smtClean="0"/>
              <a:t>These individuals typically face the same barriers to the behavior as the rest of your target population</a:t>
            </a:r>
          </a:p>
          <a:p>
            <a:endParaRPr lang="en-US" dirty="0"/>
          </a:p>
          <a:p>
            <a:r>
              <a:rPr lang="en-US" dirty="0" smtClean="0"/>
              <a:t>We can define these people as “Doers” and compare them with “Non-Doers”</a:t>
            </a:r>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22</a:t>
            </a:fld>
            <a:endParaRPr lang="en-US">
              <a:solidFill>
                <a:prstClr val="black">
                  <a:tint val="75000"/>
                </a:prstClr>
              </a:solidFill>
              <a:latin typeface="Calibri"/>
            </a:endParaRPr>
          </a:p>
        </p:txBody>
      </p:sp>
    </p:spTree>
    <p:extLst>
      <p:ext uri="{BB962C8B-B14F-4D97-AF65-F5344CB8AC3E}">
        <p14:creationId xmlns:p14="http://schemas.microsoft.com/office/powerpoint/2010/main" val="3758073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Factors: Doers and Non-Doers</a:t>
            </a:r>
            <a:endParaRPr lang="en-US" dirty="0"/>
          </a:p>
        </p:txBody>
      </p:sp>
      <p:sp>
        <p:nvSpPr>
          <p:cNvPr id="3" name="Content Placeholder 2"/>
          <p:cNvSpPr>
            <a:spLocks noGrp="1"/>
          </p:cNvSpPr>
          <p:nvPr>
            <p:ph idx="1"/>
          </p:nvPr>
        </p:nvSpPr>
        <p:spPr/>
        <p:txBody>
          <a:bodyPr>
            <a:normAutofit lnSpcReduction="10000"/>
          </a:bodyPr>
          <a:lstStyle/>
          <a:p>
            <a:r>
              <a:rPr lang="en-US" dirty="0" smtClean="0"/>
              <a:t>Comparing Doers and Non-Doers provides a powerful way for understanding the important determinants based on how people ALREADY behave</a:t>
            </a:r>
          </a:p>
          <a:p>
            <a:endParaRPr lang="en-US" dirty="0"/>
          </a:p>
          <a:p>
            <a:r>
              <a:rPr lang="en-US" dirty="0" smtClean="0"/>
              <a:t>The goal is to identify DIFFERENCES between Doers and Non-Doers</a:t>
            </a:r>
          </a:p>
          <a:p>
            <a:pPr lvl="1"/>
            <a:r>
              <a:rPr lang="en-US" dirty="0" smtClean="0"/>
              <a:t>Qualitatively</a:t>
            </a:r>
          </a:p>
          <a:p>
            <a:pPr lvl="1"/>
            <a:r>
              <a:rPr lang="en-US" dirty="0" smtClean="0"/>
              <a:t>Quantitatively</a:t>
            </a:r>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23</a:t>
            </a:fld>
            <a:endParaRPr lang="en-US">
              <a:solidFill>
                <a:prstClr val="black">
                  <a:tint val="75000"/>
                </a:prstClr>
              </a:solidFill>
              <a:latin typeface="Calibri"/>
            </a:endParaRPr>
          </a:p>
        </p:txBody>
      </p:sp>
    </p:spTree>
    <p:extLst>
      <p:ext uri="{BB962C8B-B14F-4D97-AF65-F5344CB8AC3E}">
        <p14:creationId xmlns:p14="http://schemas.microsoft.com/office/powerpoint/2010/main" val="19694590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Key Factors</a:t>
            </a:r>
            <a:endParaRPr lang="en-US" dirty="0"/>
          </a:p>
        </p:txBody>
      </p:sp>
      <p:sp>
        <p:nvSpPr>
          <p:cNvPr id="3" name="Content Placeholder 2"/>
          <p:cNvSpPr>
            <a:spLocks noGrp="1"/>
          </p:cNvSpPr>
          <p:nvPr>
            <p:ph idx="1"/>
          </p:nvPr>
        </p:nvSpPr>
        <p:spPr>
          <a:xfrm>
            <a:off x="2422566" y="1417638"/>
            <a:ext cx="6567055" cy="4932362"/>
          </a:xfrm>
        </p:spPr>
        <p:txBody>
          <a:bodyPr>
            <a:normAutofit fontScale="92500" lnSpcReduction="20000"/>
          </a:bodyPr>
          <a:lstStyle/>
          <a:p>
            <a:r>
              <a:rPr lang="en-US" dirty="0" smtClean="0"/>
              <a:t>Use simple, known research methods to identify the key determinants of a SPECIFIC behavior in a SPECIFIC population</a:t>
            </a:r>
          </a:p>
          <a:p>
            <a:endParaRPr lang="en-US" dirty="0"/>
          </a:p>
          <a:p>
            <a:r>
              <a:rPr lang="en-US" dirty="0" smtClean="0"/>
              <a:t>Go beyond barriers – benefits of a behavior can be a powerful driver</a:t>
            </a:r>
          </a:p>
          <a:p>
            <a:endParaRPr lang="en-US" dirty="0"/>
          </a:p>
          <a:p>
            <a:r>
              <a:rPr lang="en-US" dirty="0" smtClean="0"/>
              <a:t>Compare factors between Doers and Non-Doers </a:t>
            </a:r>
            <a:r>
              <a:rPr lang="en-US" dirty="0" smtClean="0">
                <a:sym typeface="Wingdings" panose="05000000000000000000" pitchFamily="2" charset="2"/>
              </a:rPr>
              <a:t></a:t>
            </a:r>
            <a:r>
              <a:rPr lang="en-US" dirty="0" smtClean="0"/>
              <a:t> this can help identify the determinants that have the greatest potential</a:t>
            </a:r>
          </a:p>
        </p:txBody>
      </p:sp>
      <p:graphicFrame>
        <p:nvGraphicFramePr>
          <p:cNvPr id="4" name="Table 3"/>
          <p:cNvGraphicFramePr>
            <a:graphicFrameLocks noGrp="1"/>
          </p:cNvGraphicFramePr>
          <p:nvPr>
            <p:extLst>
              <p:ext uri="{D42A27DB-BD31-4B8C-83A1-F6EECF244321}">
                <p14:modId xmlns:p14="http://schemas.microsoft.com/office/powerpoint/2010/main" val="1019140885"/>
              </p:ext>
            </p:extLst>
          </p:nvPr>
        </p:nvGraphicFramePr>
        <p:xfrm>
          <a:off x="456199"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Key Factors</a:t>
                      </a:r>
                      <a:endParaRPr lang="en-US" sz="2400" dirty="0"/>
                    </a:p>
                  </a:txBody>
                  <a:tcPr>
                    <a:solidFill>
                      <a:schemeClr val="accent3"/>
                    </a:solidFill>
                  </a:tcPr>
                </a:tc>
              </a:tr>
              <a:tr h="2284844">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r>
              <a:tr h="1323759">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24</a:t>
            </a:fld>
            <a:endParaRPr lang="en-US">
              <a:solidFill>
                <a:prstClr val="black">
                  <a:tint val="75000"/>
                </a:prstClr>
              </a:solidFill>
              <a:latin typeface="Calibri"/>
            </a:endParaRPr>
          </a:p>
        </p:txBody>
      </p:sp>
    </p:spTree>
    <p:extLst>
      <p:ext uri="{BB962C8B-B14F-4D97-AF65-F5344CB8AC3E}">
        <p14:creationId xmlns:p14="http://schemas.microsoft.com/office/powerpoint/2010/main" val="782237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Activities</a:t>
            </a:r>
            <a:endParaRPr lang="en-US" dirty="0"/>
          </a:p>
        </p:txBody>
      </p:sp>
      <p:sp>
        <p:nvSpPr>
          <p:cNvPr id="3" name="Content Placeholder 2"/>
          <p:cNvSpPr>
            <a:spLocks noGrp="1"/>
          </p:cNvSpPr>
          <p:nvPr>
            <p:ph idx="1"/>
          </p:nvPr>
        </p:nvSpPr>
        <p:spPr>
          <a:xfrm>
            <a:off x="2675540" y="1417638"/>
            <a:ext cx="6468459" cy="4708525"/>
          </a:xfrm>
        </p:spPr>
        <p:txBody>
          <a:bodyPr/>
          <a:lstStyle/>
          <a:p>
            <a:r>
              <a:rPr lang="en-US" dirty="0" smtClean="0"/>
              <a:t>Activities should directly addressed the “Key Factors” that shape behavior</a:t>
            </a:r>
          </a:p>
          <a:p>
            <a:endParaRPr lang="en-US" dirty="0"/>
          </a:p>
          <a:p>
            <a:r>
              <a:rPr lang="en-US" dirty="0" smtClean="0"/>
              <a:t>Need to consider:</a:t>
            </a:r>
          </a:p>
          <a:p>
            <a:pPr lvl="1"/>
            <a:r>
              <a:rPr lang="en-US" dirty="0" smtClean="0"/>
              <a:t>The right types of activities</a:t>
            </a:r>
          </a:p>
          <a:p>
            <a:pPr lvl="1"/>
            <a:r>
              <a:rPr lang="en-US" dirty="0" smtClean="0"/>
              <a:t>The right messages and content for each</a:t>
            </a:r>
          </a:p>
        </p:txBody>
      </p:sp>
      <p:graphicFrame>
        <p:nvGraphicFramePr>
          <p:cNvPr id="5" name="Table 4"/>
          <p:cNvGraphicFramePr>
            <a:graphicFrameLocks noGrp="1"/>
          </p:cNvGraphicFramePr>
          <p:nvPr>
            <p:extLst>
              <p:ext uri="{D42A27DB-BD31-4B8C-83A1-F6EECF244321}">
                <p14:modId xmlns:p14="http://schemas.microsoft.com/office/powerpoint/2010/main" val="3395110884"/>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25</a:t>
            </a:fld>
            <a:endParaRPr lang="en-US">
              <a:solidFill>
                <a:prstClr val="black">
                  <a:tint val="75000"/>
                </a:prstClr>
              </a:solidFill>
              <a:latin typeface="Calibri"/>
            </a:endParaRPr>
          </a:p>
        </p:txBody>
      </p:sp>
    </p:spTree>
    <p:extLst>
      <p:ext uri="{BB962C8B-B14F-4D97-AF65-F5344CB8AC3E}">
        <p14:creationId xmlns:p14="http://schemas.microsoft.com/office/powerpoint/2010/main" val="3346851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Activities</a:t>
            </a:r>
            <a:endParaRPr lang="en-US" dirty="0"/>
          </a:p>
        </p:txBody>
      </p:sp>
      <p:sp>
        <p:nvSpPr>
          <p:cNvPr id="3" name="Content Placeholder 2"/>
          <p:cNvSpPr>
            <a:spLocks noGrp="1"/>
          </p:cNvSpPr>
          <p:nvPr>
            <p:ph idx="1"/>
          </p:nvPr>
        </p:nvSpPr>
        <p:spPr>
          <a:xfrm>
            <a:off x="2675540" y="1417638"/>
            <a:ext cx="6468459" cy="4708525"/>
          </a:xfrm>
        </p:spPr>
        <p:txBody>
          <a:bodyPr/>
          <a:lstStyle/>
          <a:p>
            <a:pPr marL="0" indent="0">
              <a:buNone/>
            </a:pPr>
            <a:r>
              <a:rPr lang="en-US" dirty="0" smtClean="0"/>
              <a:t>Norms:</a:t>
            </a:r>
          </a:p>
          <a:p>
            <a:r>
              <a:rPr lang="en-US" dirty="0" smtClean="0"/>
              <a:t>HWWS is typically a private behavior, so how to we leverage social norms?</a:t>
            </a:r>
            <a:endParaRPr lang="en-US" dirty="0"/>
          </a:p>
          <a:p>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3337139553"/>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26</a:t>
            </a:fld>
            <a:endParaRPr lang="en-US">
              <a:solidFill>
                <a:prstClr val="black">
                  <a:tint val="75000"/>
                </a:prstClr>
              </a:solidFill>
              <a:latin typeface="Calibri"/>
            </a:endParaRPr>
          </a:p>
        </p:txBody>
      </p:sp>
    </p:spTree>
    <p:extLst>
      <p:ext uri="{BB962C8B-B14F-4D97-AF65-F5344CB8AC3E}">
        <p14:creationId xmlns:p14="http://schemas.microsoft.com/office/powerpoint/2010/main" val="3231834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Activities</a:t>
            </a:r>
            <a:endParaRPr lang="en-US" dirty="0"/>
          </a:p>
        </p:txBody>
      </p:sp>
      <p:sp>
        <p:nvSpPr>
          <p:cNvPr id="3" name="Content Placeholder 2"/>
          <p:cNvSpPr>
            <a:spLocks noGrp="1"/>
          </p:cNvSpPr>
          <p:nvPr>
            <p:ph idx="1"/>
          </p:nvPr>
        </p:nvSpPr>
        <p:spPr>
          <a:xfrm>
            <a:off x="2410692" y="1417638"/>
            <a:ext cx="6543304" cy="4793157"/>
          </a:xfrm>
        </p:spPr>
        <p:txBody>
          <a:bodyPr>
            <a:normAutofit fontScale="85000" lnSpcReduction="10000"/>
          </a:bodyPr>
          <a:lstStyle/>
          <a:p>
            <a:pPr marL="0" indent="0">
              <a:buNone/>
            </a:pPr>
            <a:r>
              <a:rPr lang="en-US" sz="4200" dirty="0" smtClean="0"/>
              <a:t>Norms:</a:t>
            </a:r>
          </a:p>
          <a:p>
            <a:r>
              <a:rPr lang="en-US" sz="3800" dirty="0" smtClean="0"/>
              <a:t>HWWS is typically a private behavior, so how </a:t>
            </a:r>
            <a:r>
              <a:rPr lang="en-US" sz="3800" dirty="0"/>
              <a:t>d</a:t>
            </a:r>
            <a:r>
              <a:rPr lang="en-US" sz="3800" dirty="0" smtClean="0"/>
              <a:t>o we leverage social norms?</a:t>
            </a:r>
          </a:p>
          <a:p>
            <a:pPr marL="0" indent="0">
              <a:buNone/>
            </a:pPr>
            <a:endParaRPr lang="en-US" dirty="0"/>
          </a:p>
          <a:p>
            <a:r>
              <a:rPr lang="en-US" dirty="0" smtClean="0"/>
              <a:t>Add visible signs of commitment to HWWS</a:t>
            </a:r>
          </a:p>
          <a:p>
            <a:r>
              <a:rPr lang="en-US" dirty="0" smtClean="0"/>
              <a:t>Move HW facilities to public, visible spaces</a:t>
            </a:r>
          </a:p>
          <a:p>
            <a:r>
              <a:rPr lang="en-US" dirty="0" smtClean="0"/>
              <a:t>Examples: </a:t>
            </a:r>
            <a:r>
              <a:rPr lang="en-US" dirty="0" err="1" smtClean="0"/>
              <a:t>SuperAmma</a:t>
            </a:r>
            <a:r>
              <a:rPr lang="en-US" dirty="0" smtClean="0"/>
              <a:t>, Community Health Clubs </a:t>
            </a:r>
            <a:endParaRPr lang="en-US" dirty="0"/>
          </a:p>
          <a:p>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897852025"/>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27</a:t>
            </a:fld>
            <a:endParaRPr lang="en-US">
              <a:solidFill>
                <a:prstClr val="black">
                  <a:tint val="75000"/>
                </a:prstClr>
              </a:solidFill>
              <a:latin typeface="Calibri"/>
            </a:endParaRPr>
          </a:p>
        </p:txBody>
      </p:sp>
    </p:spTree>
    <p:extLst>
      <p:ext uri="{BB962C8B-B14F-4D97-AF65-F5344CB8AC3E}">
        <p14:creationId xmlns:p14="http://schemas.microsoft.com/office/powerpoint/2010/main" val="1199981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Activities</a:t>
            </a:r>
            <a:endParaRPr lang="en-US" dirty="0"/>
          </a:p>
        </p:txBody>
      </p:sp>
      <p:sp>
        <p:nvSpPr>
          <p:cNvPr id="3" name="Content Placeholder 2"/>
          <p:cNvSpPr>
            <a:spLocks noGrp="1"/>
          </p:cNvSpPr>
          <p:nvPr>
            <p:ph idx="1"/>
          </p:nvPr>
        </p:nvSpPr>
        <p:spPr>
          <a:xfrm>
            <a:off x="2675540" y="1417638"/>
            <a:ext cx="6468459" cy="4708525"/>
          </a:xfrm>
        </p:spPr>
        <p:txBody>
          <a:bodyPr>
            <a:normAutofit/>
          </a:bodyPr>
          <a:lstStyle/>
          <a:p>
            <a:pPr marL="0" indent="0">
              <a:buNone/>
            </a:pPr>
            <a:r>
              <a:rPr lang="en-US" sz="3600" dirty="0" smtClean="0"/>
              <a:t>Nurture:</a:t>
            </a:r>
          </a:p>
          <a:p>
            <a:r>
              <a:rPr lang="en-US" dirty="0" smtClean="0"/>
              <a:t>Mothers want to protect and care for their children and help instill good manners?</a:t>
            </a:r>
          </a:p>
          <a:p>
            <a:endParaRPr lang="en-US" sz="3600" dirty="0"/>
          </a:p>
          <a:p>
            <a:endParaRPr lang="en-US" sz="3600" dirty="0" smtClean="0"/>
          </a:p>
          <a:p>
            <a:endParaRPr lang="en-US" dirty="0"/>
          </a:p>
          <a:p>
            <a:pPr marL="0" indent="0">
              <a:buNone/>
            </a:pP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2558299168"/>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28</a:t>
            </a:fld>
            <a:endParaRPr lang="en-US">
              <a:solidFill>
                <a:prstClr val="black">
                  <a:tint val="75000"/>
                </a:prstClr>
              </a:solidFill>
              <a:latin typeface="Calibri"/>
            </a:endParaRPr>
          </a:p>
        </p:txBody>
      </p:sp>
    </p:spTree>
    <p:extLst>
      <p:ext uri="{BB962C8B-B14F-4D97-AF65-F5344CB8AC3E}">
        <p14:creationId xmlns:p14="http://schemas.microsoft.com/office/powerpoint/2010/main" val="2982884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 Activities</a:t>
            </a:r>
            <a:endParaRPr lang="en-US" dirty="0"/>
          </a:p>
        </p:txBody>
      </p:sp>
      <p:sp>
        <p:nvSpPr>
          <p:cNvPr id="3" name="Content Placeholder 2"/>
          <p:cNvSpPr>
            <a:spLocks noGrp="1"/>
          </p:cNvSpPr>
          <p:nvPr>
            <p:ph idx="1"/>
          </p:nvPr>
        </p:nvSpPr>
        <p:spPr>
          <a:xfrm>
            <a:off x="2675540" y="1417638"/>
            <a:ext cx="6468459" cy="4708525"/>
          </a:xfrm>
        </p:spPr>
        <p:txBody>
          <a:bodyPr>
            <a:normAutofit fontScale="85000" lnSpcReduction="10000"/>
          </a:bodyPr>
          <a:lstStyle/>
          <a:p>
            <a:pPr marL="0" indent="0">
              <a:buNone/>
            </a:pPr>
            <a:r>
              <a:rPr lang="en-US" sz="3900" dirty="0" smtClean="0"/>
              <a:t>Nurture:</a:t>
            </a:r>
          </a:p>
          <a:p>
            <a:r>
              <a:rPr lang="en-US" sz="3900" dirty="0" smtClean="0"/>
              <a:t>Mothers want to protect and care for their children and help instill good manners.</a:t>
            </a:r>
          </a:p>
          <a:p>
            <a:endParaRPr lang="en-US" sz="3600" dirty="0"/>
          </a:p>
          <a:p>
            <a:r>
              <a:rPr lang="en-US" sz="3600" dirty="0" smtClean="0"/>
              <a:t>Focus on messages related to caring for children and protecting them</a:t>
            </a:r>
          </a:p>
          <a:p>
            <a:r>
              <a:rPr lang="en-US" sz="3600" dirty="0" err="1" smtClean="0"/>
              <a:t>SuperAmma</a:t>
            </a:r>
            <a:r>
              <a:rPr lang="en-US" sz="3600" dirty="0" smtClean="0"/>
              <a:t> campaign of a mother teaching her child good manners </a:t>
            </a:r>
          </a:p>
          <a:p>
            <a:endParaRPr lang="en-US" dirty="0"/>
          </a:p>
          <a:p>
            <a:pPr marL="0" indent="0">
              <a:buNone/>
            </a:pP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3052948122"/>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29</a:t>
            </a:fld>
            <a:endParaRPr lang="en-US">
              <a:solidFill>
                <a:prstClr val="black">
                  <a:tint val="75000"/>
                </a:prstClr>
              </a:solidFill>
              <a:latin typeface="Calibri"/>
            </a:endParaRPr>
          </a:p>
        </p:txBody>
      </p:sp>
    </p:spTree>
    <p:extLst>
      <p:ext uri="{BB962C8B-B14F-4D97-AF65-F5344CB8AC3E}">
        <p14:creationId xmlns:p14="http://schemas.microsoft.com/office/powerpoint/2010/main" val="1226349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Review of module 1</a:t>
            </a:r>
            <a:endParaRPr lang="en-US" dirty="0"/>
          </a:p>
        </p:txBody>
      </p:sp>
      <p:sp>
        <p:nvSpPr>
          <p:cNvPr id="5" name="Content Placeholder 4"/>
          <p:cNvSpPr>
            <a:spLocks noGrp="1"/>
          </p:cNvSpPr>
          <p:nvPr>
            <p:ph idx="1"/>
          </p:nvPr>
        </p:nvSpPr>
        <p:spPr>
          <a:xfrm>
            <a:off x="154378" y="1417638"/>
            <a:ext cx="8989621" cy="5193369"/>
          </a:xfrm>
        </p:spPr>
        <p:txBody>
          <a:bodyPr>
            <a:normAutofit lnSpcReduction="10000"/>
          </a:bodyPr>
          <a:lstStyle/>
          <a:p>
            <a:r>
              <a:rPr lang="en-US" dirty="0" smtClean="0"/>
              <a:t>Handwashing with soap has major positive impact on health and education</a:t>
            </a:r>
          </a:p>
          <a:p>
            <a:r>
              <a:rPr lang="en-US" dirty="0" smtClean="0"/>
              <a:t>Only 19% of people currently wash their hands after contact with fecal content</a:t>
            </a:r>
          </a:p>
          <a:p>
            <a:r>
              <a:rPr lang="en-US" dirty="0" smtClean="0"/>
              <a:t>We need water, soap/ash, and behavior change communication for proper handwashing</a:t>
            </a:r>
          </a:p>
          <a:p>
            <a:r>
              <a:rPr lang="en-US" dirty="0" smtClean="0"/>
              <a:t>Handwashing can be a stand-alone program or integrated into many other types of programs</a:t>
            </a:r>
          </a:p>
          <a:p>
            <a:r>
              <a:rPr lang="en-US" dirty="0"/>
              <a:t>Knowledge may be necessary for </a:t>
            </a:r>
            <a:r>
              <a:rPr lang="en-US" dirty="0" smtClean="0"/>
              <a:t>handwashing promotion </a:t>
            </a:r>
            <a:r>
              <a:rPr lang="en-US" dirty="0"/>
              <a:t>– but it is </a:t>
            </a:r>
            <a:r>
              <a:rPr lang="en-US" u="sng" dirty="0"/>
              <a:t>not sufficient</a:t>
            </a:r>
            <a:r>
              <a:rPr lang="en-US" dirty="0"/>
              <a:t>. </a:t>
            </a:r>
          </a:p>
        </p:txBody>
      </p:sp>
      <p:sp>
        <p:nvSpPr>
          <p:cNvPr id="2" name="Slide Number Placeholder 1"/>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3</a:t>
            </a:fld>
            <a:endParaRPr lang="en-US">
              <a:solidFill>
                <a:prstClr val="black">
                  <a:tint val="75000"/>
                </a:prstClr>
              </a:solidFill>
              <a:latin typeface="Calibri"/>
            </a:endParaRPr>
          </a:p>
        </p:txBody>
      </p:sp>
    </p:spTree>
    <p:extLst>
      <p:ext uri="{BB962C8B-B14F-4D97-AF65-F5344CB8AC3E}">
        <p14:creationId xmlns:p14="http://schemas.microsoft.com/office/powerpoint/2010/main" val="35386413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BEHAVE Framework: Activities</a:t>
            </a:r>
          </a:p>
        </p:txBody>
      </p:sp>
      <p:sp>
        <p:nvSpPr>
          <p:cNvPr id="3" name="Content Placeholder 2"/>
          <p:cNvSpPr>
            <a:spLocks noGrp="1"/>
          </p:cNvSpPr>
          <p:nvPr>
            <p:ph idx="1"/>
          </p:nvPr>
        </p:nvSpPr>
        <p:spPr>
          <a:xfrm>
            <a:off x="2568205" y="1417638"/>
            <a:ext cx="6118595" cy="5172348"/>
          </a:xfrm>
        </p:spPr>
        <p:txBody>
          <a:bodyPr>
            <a:normAutofit fontScale="85000" lnSpcReduction="20000"/>
          </a:bodyPr>
          <a:lstStyle/>
          <a:p>
            <a:r>
              <a:rPr lang="en-US" dirty="0" smtClean="0"/>
              <a:t>Learn from other researchers and organizations</a:t>
            </a:r>
          </a:p>
          <a:p>
            <a:pPr lvl="1"/>
            <a:r>
              <a:rPr lang="en-US" dirty="0" smtClean="0"/>
              <a:t>Adapt materials and ideas to the local context</a:t>
            </a:r>
          </a:p>
          <a:p>
            <a:pPr lvl="1"/>
            <a:r>
              <a:rPr lang="en-US" dirty="0" smtClean="0"/>
              <a:t>Understand the capacity of your audience to make the changes you are promoting</a:t>
            </a:r>
          </a:p>
          <a:p>
            <a:pPr lvl="1"/>
            <a:endParaRPr lang="en-US" dirty="0"/>
          </a:p>
          <a:p>
            <a:r>
              <a:rPr lang="en-US" dirty="0" smtClean="0"/>
              <a:t>When possible, leverage the experiences of the private sector</a:t>
            </a:r>
          </a:p>
          <a:p>
            <a:pPr lvl="1"/>
            <a:r>
              <a:rPr lang="en-US" dirty="0" smtClean="0"/>
              <a:t>Creative agencies for promotional materials, messaging</a:t>
            </a:r>
          </a:p>
          <a:p>
            <a:pPr lvl="1"/>
            <a:r>
              <a:rPr lang="en-US" dirty="0" smtClean="0"/>
              <a:t>Specialist in behavior change for activities that can reach and influence your target population</a:t>
            </a:r>
          </a:p>
        </p:txBody>
      </p:sp>
      <p:graphicFrame>
        <p:nvGraphicFramePr>
          <p:cNvPr id="4" name="Table 3"/>
          <p:cNvGraphicFramePr>
            <a:graphicFrameLocks noGrp="1"/>
          </p:cNvGraphicFramePr>
          <p:nvPr>
            <p:extLst>
              <p:ext uri="{D42A27DB-BD31-4B8C-83A1-F6EECF244321}">
                <p14:modId xmlns:p14="http://schemas.microsoft.com/office/powerpoint/2010/main" val="1990219609"/>
              </p:ext>
            </p:extLst>
          </p:nvPr>
        </p:nvGraphicFramePr>
        <p:xfrm>
          <a:off x="443868" y="1417638"/>
          <a:ext cx="1828800" cy="4932362"/>
        </p:xfrm>
        <a:graphic>
          <a:graphicData uri="http://schemas.openxmlformats.org/drawingml/2006/table">
            <a:tbl>
              <a:tblPr firstRow="1" bandRow="1">
                <a:tableStyleId>{5C22544A-7EE6-4342-B048-85BDC9FD1C3A}</a:tableStyleId>
              </a:tblPr>
              <a:tblGrid>
                <a:gridCol w="1828800"/>
              </a:tblGrid>
              <a:tr h="1323759">
                <a:tc>
                  <a:txBody>
                    <a:bodyPr/>
                    <a:lstStyle/>
                    <a:p>
                      <a:r>
                        <a:rPr lang="en-US" sz="2400" dirty="0" smtClean="0"/>
                        <a:t>Activities</a:t>
                      </a:r>
                      <a:endParaRPr lang="en-US" sz="2400" dirty="0"/>
                    </a:p>
                  </a:txBody>
                  <a:tcPr>
                    <a:solidFill>
                      <a:schemeClr val="accent6"/>
                    </a:solidFill>
                  </a:tcPr>
                </a:tc>
              </a:tr>
              <a:tr h="2284844">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30</a:t>
            </a:fld>
            <a:endParaRPr lang="en-US">
              <a:solidFill>
                <a:prstClr val="black">
                  <a:tint val="75000"/>
                </a:prstClr>
              </a:solidFill>
              <a:latin typeface="Calibri"/>
            </a:endParaRPr>
          </a:p>
        </p:txBody>
      </p:sp>
    </p:spTree>
    <p:extLst>
      <p:ext uri="{BB962C8B-B14F-4D97-AF65-F5344CB8AC3E}">
        <p14:creationId xmlns:p14="http://schemas.microsoft.com/office/powerpoint/2010/main" val="42108730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92422584"/>
              </p:ext>
            </p:extLst>
          </p:nvPr>
        </p:nvGraphicFramePr>
        <p:xfrm>
          <a:off x="883920" y="1417638"/>
          <a:ext cx="7731760" cy="4932362"/>
        </p:xfrm>
        <a:graphic>
          <a:graphicData uri="http://schemas.openxmlformats.org/drawingml/2006/table">
            <a:tbl>
              <a:tblPr firstRow="1" bandRow="1">
                <a:tableStyleId>{5C22544A-7EE6-4342-B048-85BDC9FD1C3A}</a:tableStyleId>
              </a:tblPr>
              <a:tblGrid>
                <a:gridCol w="416560"/>
                <a:gridCol w="1828800"/>
                <a:gridCol w="1828800"/>
                <a:gridCol w="1828800"/>
                <a:gridCol w="1828800"/>
              </a:tblGrid>
              <a:tr h="1323759">
                <a:tc>
                  <a:txBody>
                    <a:bodyPr/>
                    <a:lstStyle/>
                    <a:p>
                      <a:endParaRPr lang="en-US" dirty="0"/>
                    </a:p>
                  </a:txBody>
                  <a:tcPr>
                    <a:noFill/>
                  </a:tcPr>
                </a:tc>
                <a:tc>
                  <a:txBody>
                    <a:bodyPr/>
                    <a:lstStyle/>
                    <a:p>
                      <a:r>
                        <a:rPr lang="en-US" sz="2400" dirty="0" smtClean="0"/>
                        <a:t>Priority Group</a:t>
                      </a:r>
                      <a:endParaRPr lang="en-US" sz="2400" dirty="0"/>
                    </a:p>
                  </a:txBody>
                  <a:tcPr/>
                </a:tc>
                <a:tc>
                  <a:txBody>
                    <a:bodyPr/>
                    <a:lstStyle/>
                    <a:p>
                      <a:r>
                        <a:rPr lang="en-US" sz="2400" dirty="0" smtClean="0"/>
                        <a:t>Behaviors</a:t>
                      </a:r>
                      <a:endParaRPr lang="en-US" sz="2400" dirty="0"/>
                    </a:p>
                  </a:txBody>
                  <a:tcPr>
                    <a:solidFill>
                      <a:srgbClr val="C0504D"/>
                    </a:solidFill>
                  </a:tcPr>
                </a:tc>
                <a:tc>
                  <a:txBody>
                    <a:bodyPr/>
                    <a:lstStyle/>
                    <a:p>
                      <a:r>
                        <a:rPr lang="en-US" sz="2400" dirty="0" smtClean="0"/>
                        <a:t>Key Factors</a:t>
                      </a:r>
                      <a:endParaRPr lang="en-US" sz="2400" dirty="0"/>
                    </a:p>
                  </a:txBody>
                  <a:tcPr>
                    <a:solidFill>
                      <a:schemeClr val="accent3"/>
                    </a:solidFill>
                  </a:tcPr>
                </a:tc>
                <a:tc>
                  <a:txBody>
                    <a:bodyPr/>
                    <a:lstStyle/>
                    <a:p>
                      <a:r>
                        <a:rPr lang="en-US" sz="2400" dirty="0" smtClean="0"/>
                        <a:t>Activities</a:t>
                      </a:r>
                      <a:endParaRPr lang="en-US" sz="2400" dirty="0"/>
                    </a:p>
                  </a:txBody>
                  <a:tcPr>
                    <a:solidFill>
                      <a:schemeClr val="accent6"/>
                    </a:solidFill>
                  </a:tcPr>
                </a:tc>
              </a:tr>
              <a:tr h="2284844">
                <a:tc>
                  <a:txBody>
                    <a:bodyPr/>
                    <a:lstStyle/>
                    <a:p>
                      <a:endParaRPr lang="en-US" dirty="0"/>
                    </a:p>
                  </a:txBody>
                  <a:tcPr>
                    <a:lnB w="57150" cap="flat" cmpd="sng" algn="ctr">
                      <a:solidFill>
                        <a:scrgbClr r="0" g="0" b="0"/>
                      </a:solidFill>
                      <a:prstDash val="solid"/>
                      <a:round/>
                      <a:headEnd type="none" w="med" len="med"/>
                      <a:tailEnd type="none" w="med" len="med"/>
                    </a:lnB>
                    <a:noFill/>
                  </a:tcPr>
                </a:tc>
                <a:tc>
                  <a:txBody>
                    <a:bodyPr/>
                    <a:lstStyle/>
                    <a:p>
                      <a:r>
                        <a:rPr lang="en-US" sz="2000" dirty="0" smtClean="0"/>
                        <a:t>In order to help…</a:t>
                      </a:r>
                      <a:endParaRPr lang="en-US" sz="2000" dirty="0"/>
                    </a:p>
                  </a:txBody>
                  <a:tcPr>
                    <a:lnB w="5715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pPr algn="ctr"/>
                      <a:r>
                        <a:rPr lang="en-US" dirty="0" smtClean="0"/>
                        <a:t>Indicators</a:t>
                      </a:r>
                      <a:endParaRPr lang="en-US" dirty="0"/>
                    </a:p>
                  </a:txBody>
                  <a:tcPr vert="vert270">
                    <a:lnL w="57150" cap="flat" cmpd="sng" algn="ctr">
                      <a:solidFill>
                        <a:scrgbClr r="0" g="0" b="0"/>
                      </a:solidFill>
                      <a:prstDash val="solid"/>
                      <a:round/>
                      <a:headEnd type="none" w="med" len="med"/>
                      <a:tailEnd type="none" w="med" len="med"/>
                    </a:lnL>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no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pic>
        <p:nvPicPr>
          <p:cNvPr id="8" name="Picture 7" descr="Screenshot 2014-10-23 10.47.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3680" y="436880"/>
            <a:ext cx="2032000" cy="711200"/>
          </a:xfrm>
          <a:prstGeom prst="rect">
            <a:avLst/>
          </a:prstGeom>
        </p:spPr>
      </p:pic>
      <p:sp>
        <p:nvSpPr>
          <p:cNvPr id="3" name="Slide Number Placeholder 2"/>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31</a:t>
            </a:fld>
            <a:endParaRPr lang="en-US">
              <a:solidFill>
                <a:prstClr val="black">
                  <a:tint val="75000"/>
                </a:prstClr>
              </a:solidFill>
              <a:latin typeface="Calibri"/>
            </a:endParaRPr>
          </a:p>
        </p:txBody>
      </p:sp>
    </p:spTree>
    <p:extLst>
      <p:ext uri="{BB962C8B-B14F-4D97-AF65-F5344CB8AC3E}">
        <p14:creationId xmlns:p14="http://schemas.microsoft.com/office/powerpoint/2010/main" val="3544663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676" y="-22279"/>
            <a:ext cx="9144000" cy="1417638"/>
          </a:xfrm>
        </p:spPr>
        <p:txBody>
          <a:bodyPr>
            <a:normAutofit/>
          </a:bodyPr>
          <a:lstStyle/>
          <a:p>
            <a:r>
              <a:rPr lang="en-US" sz="4000" dirty="0" smtClean="0"/>
              <a:t>Developing a Behavior Change Strategy</a:t>
            </a:r>
            <a:br>
              <a:rPr lang="en-US" sz="4000" dirty="0" smtClean="0"/>
            </a:br>
            <a:r>
              <a:rPr lang="en-US" sz="3600" dirty="0" smtClean="0">
                <a:solidFill>
                  <a:srgbClr val="4F81BD"/>
                </a:solidFill>
              </a:rPr>
              <a:t>Section take away messages</a:t>
            </a:r>
            <a:endParaRPr lang="en-US" sz="3600" dirty="0"/>
          </a:p>
        </p:txBody>
      </p:sp>
      <p:sp>
        <p:nvSpPr>
          <p:cNvPr id="3" name="Content Placeholder 2"/>
          <p:cNvSpPr>
            <a:spLocks noGrp="1"/>
          </p:cNvSpPr>
          <p:nvPr>
            <p:ph idx="1"/>
          </p:nvPr>
        </p:nvSpPr>
        <p:spPr>
          <a:xfrm>
            <a:off x="178676" y="1439917"/>
            <a:ext cx="9144000" cy="5440362"/>
          </a:xfrm>
        </p:spPr>
        <p:txBody>
          <a:bodyPr>
            <a:normAutofit fontScale="92500"/>
          </a:bodyPr>
          <a:lstStyle/>
          <a:p>
            <a:pPr marL="514350" indent="-514350">
              <a:buFont typeface="+mj-lt"/>
              <a:buAutoNum type="arabicPeriod"/>
            </a:pPr>
            <a:r>
              <a:rPr lang="en-US" dirty="0" smtClean="0"/>
              <a:t>There are a number of tools and resources to help guide the process of developing a behavior change strategy – BEHAVE is just one.</a:t>
            </a:r>
          </a:p>
          <a:p>
            <a:pPr marL="514350" indent="-514350">
              <a:buFont typeface="+mj-lt"/>
              <a:buAutoNum type="arabicPeriod"/>
            </a:pPr>
            <a:endParaRPr lang="en-US" dirty="0" smtClean="0">
              <a:solidFill>
                <a:schemeClr val="accent3"/>
              </a:solidFill>
            </a:endParaRPr>
          </a:p>
          <a:p>
            <a:pPr marL="514350" indent="-514350">
              <a:buFont typeface="+mj-lt"/>
              <a:buAutoNum type="arabicPeriod"/>
            </a:pPr>
            <a:r>
              <a:rPr lang="en-US" dirty="0" smtClean="0"/>
              <a:t>Behave framework helps us complete the sentence:</a:t>
            </a:r>
          </a:p>
          <a:p>
            <a:pPr marL="0" indent="0">
              <a:buNone/>
            </a:pPr>
            <a:r>
              <a:rPr lang="en-US" dirty="0"/>
              <a:t>	</a:t>
            </a:r>
            <a:r>
              <a:rPr lang="en-US" dirty="0" smtClean="0"/>
              <a:t>	In order to help _________ 		</a:t>
            </a:r>
            <a:r>
              <a:rPr lang="en-US" dirty="0" smtClean="0">
                <a:solidFill>
                  <a:srgbClr val="1F497D"/>
                </a:solidFill>
              </a:rPr>
              <a:t>(Target Group)</a:t>
            </a:r>
          </a:p>
          <a:p>
            <a:pPr marL="0" indent="0">
              <a:buNone/>
            </a:pPr>
            <a:r>
              <a:rPr lang="en-US" dirty="0"/>
              <a:t>	</a:t>
            </a:r>
            <a:r>
              <a:rPr lang="en-US" dirty="0" smtClean="0"/>
              <a:t>	to __________						</a:t>
            </a:r>
            <a:r>
              <a:rPr lang="en-US" dirty="0" smtClean="0">
                <a:solidFill>
                  <a:schemeClr val="accent2"/>
                </a:solidFill>
              </a:rPr>
              <a:t>(Behavior)</a:t>
            </a:r>
          </a:p>
          <a:p>
            <a:pPr marL="0" indent="0">
              <a:buNone/>
            </a:pPr>
            <a:r>
              <a:rPr lang="en-US" dirty="0"/>
              <a:t>	</a:t>
            </a:r>
            <a:r>
              <a:rPr lang="en-US" dirty="0" smtClean="0"/>
              <a:t>	we will focus on _________		</a:t>
            </a:r>
            <a:r>
              <a:rPr lang="en-US" dirty="0" smtClean="0">
                <a:solidFill>
                  <a:schemeClr val="accent3"/>
                </a:solidFill>
              </a:rPr>
              <a:t>(Key Factor)</a:t>
            </a:r>
          </a:p>
          <a:p>
            <a:pPr marL="0" indent="0">
              <a:buNone/>
            </a:pPr>
            <a:r>
              <a:rPr lang="en-US" dirty="0"/>
              <a:t>	</a:t>
            </a:r>
            <a:r>
              <a:rPr lang="en-US" dirty="0" smtClean="0"/>
              <a:t>	through ____________				</a:t>
            </a:r>
            <a:r>
              <a:rPr lang="en-US" dirty="0" smtClean="0">
                <a:solidFill>
                  <a:schemeClr val="accent6"/>
                </a:solidFill>
              </a:rPr>
              <a:t>(Activities)</a:t>
            </a:r>
          </a:p>
          <a:p>
            <a:pPr marL="0" indent="0">
              <a:buNone/>
            </a:pPr>
            <a:r>
              <a:rPr lang="en-US" dirty="0">
                <a:solidFill>
                  <a:srgbClr val="9BBB59"/>
                </a:solidFill>
              </a:rPr>
              <a:t>	</a:t>
            </a:r>
            <a:r>
              <a:rPr lang="en-US" dirty="0" smtClean="0">
                <a:solidFill>
                  <a:srgbClr val="9BBB59"/>
                </a:solidFill>
              </a:rPr>
              <a:t>	</a:t>
            </a:r>
          </a:p>
          <a:p>
            <a:pPr marL="914400" lvl="1" indent="-514350"/>
            <a:endParaRPr lang="en-US" dirty="0">
              <a:solidFill>
                <a:srgbClr val="9BBB59"/>
              </a:solidFill>
            </a:endParaRPr>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32</a:t>
            </a:fld>
            <a:endParaRPr lang="en-US"/>
          </a:p>
        </p:txBody>
      </p:sp>
    </p:spTree>
    <p:extLst>
      <p:ext uri="{BB962C8B-B14F-4D97-AF65-F5344CB8AC3E}">
        <p14:creationId xmlns:p14="http://schemas.microsoft.com/office/powerpoint/2010/main" val="3086653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4</a:t>
            </a:r>
            <a:r>
              <a:rPr lang="en-US" dirty="0" smtClean="0"/>
              <a:t>. Steps for developing a HW program</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0830" y="0"/>
            <a:ext cx="1693170" cy="1693170"/>
          </a:xfrm>
          <a:prstGeom prst="ellipse">
            <a:avLst/>
          </a:prstGeom>
        </p:spPr>
      </p:pic>
    </p:spTree>
    <p:extLst>
      <p:ext uri="{BB962C8B-B14F-4D97-AF65-F5344CB8AC3E}">
        <p14:creationId xmlns:p14="http://schemas.microsoft.com/office/powerpoint/2010/main" val="3689914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Section learning objectives?</a:t>
            </a:r>
            <a:endParaRPr lang="en-US" dirty="0">
              <a:solidFill>
                <a:schemeClr val="tx2">
                  <a:lumMod val="60000"/>
                  <a:lumOff val="40000"/>
                </a:schemeClr>
              </a:solidFill>
            </a:endParaRPr>
          </a:p>
        </p:txBody>
      </p:sp>
      <p:sp>
        <p:nvSpPr>
          <p:cNvPr id="3" name="Content Placeholder 2"/>
          <p:cNvSpPr>
            <a:spLocks noGrp="1"/>
          </p:cNvSpPr>
          <p:nvPr>
            <p:ph idx="1"/>
          </p:nvPr>
        </p:nvSpPr>
        <p:spPr>
          <a:xfrm>
            <a:off x="203200" y="1417638"/>
            <a:ext cx="8940800" cy="5440362"/>
          </a:xfrm>
        </p:spPr>
        <p:txBody>
          <a:bodyPr>
            <a:normAutofit/>
          </a:bodyPr>
          <a:lstStyle/>
          <a:p>
            <a:pPr marL="571500" indent="-514350">
              <a:buFont typeface="+mj-lt"/>
              <a:buAutoNum type="arabicPeriod"/>
            </a:pPr>
            <a:r>
              <a:rPr lang="en-US" dirty="0" smtClean="0"/>
              <a:t>Understand how to develop an action plan for a HWWS program</a:t>
            </a:r>
          </a:p>
          <a:p>
            <a:pPr marL="571500" indent="-514350">
              <a:buFont typeface="+mj-lt"/>
              <a:buAutoNum type="arabicPeriod"/>
            </a:pPr>
            <a:r>
              <a:rPr lang="en-US" dirty="0" smtClean="0"/>
              <a:t>Learn the key questions for formative research needed for HWWS programs</a:t>
            </a:r>
          </a:p>
          <a:p>
            <a:pPr marL="571500" indent="-514350">
              <a:buFont typeface="+mj-lt"/>
              <a:buAutoNum type="arabicPeriod"/>
            </a:pPr>
            <a:r>
              <a:rPr lang="en-US" dirty="0" smtClean="0"/>
              <a:t>Think about the key stakeholders needed for engagement in your context</a:t>
            </a:r>
          </a:p>
          <a:p>
            <a:pPr marL="571500" indent="-514350">
              <a:buFont typeface="+mj-lt"/>
              <a:buAutoNum type="arabicPeriod"/>
            </a:pPr>
            <a:r>
              <a:rPr lang="en-US" dirty="0" smtClean="0"/>
              <a:t>Understand how the program development process should be designed for sustained behavior change and scale</a:t>
            </a:r>
          </a:p>
          <a:p>
            <a:pPr lvl="1"/>
            <a:endParaRPr lang="en-US" dirty="0" smtClean="0"/>
          </a:p>
          <a:p>
            <a:pPr lvl="2"/>
            <a:endParaRPr lang="en-US" dirty="0" smtClean="0"/>
          </a:p>
          <a:p>
            <a:pPr lvl="2"/>
            <a:endParaRPr lang="en-US" dirty="0" smtClean="0"/>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34</a:t>
            </a:fld>
            <a:endParaRPr lang="en-US"/>
          </a:p>
        </p:txBody>
      </p:sp>
    </p:spTree>
    <p:extLst>
      <p:ext uri="{BB962C8B-B14F-4D97-AF65-F5344CB8AC3E}">
        <p14:creationId xmlns:p14="http://schemas.microsoft.com/office/powerpoint/2010/main" val="22367958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What is your action plan?</a:t>
            </a:r>
            <a:endParaRPr lang="en-US" dirty="0">
              <a:solidFill>
                <a:schemeClr val="tx2">
                  <a:lumMod val="60000"/>
                  <a:lumOff val="40000"/>
                </a:schemeClr>
              </a:solidFill>
            </a:endParaRPr>
          </a:p>
        </p:txBody>
      </p:sp>
      <p:sp>
        <p:nvSpPr>
          <p:cNvPr id="3" name="Content Placeholder 2"/>
          <p:cNvSpPr>
            <a:spLocks noGrp="1"/>
          </p:cNvSpPr>
          <p:nvPr>
            <p:ph idx="1"/>
          </p:nvPr>
        </p:nvSpPr>
        <p:spPr>
          <a:xfrm>
            <a:off x="203200" y="1417638"/>
            <a:ext cx="8940800" cy="4938712"/>
          </a:xfrm>
        </p:spPr>
        <p:txBody>
          <a:bodyPr>
            <a:normAutofit lnSpcReduction="10000"/>
          </a:bodyPr>
          <a:lstStyle/>
          <a:p>
            <a:pPr marL="571500" indent="-514350">
              <a:buFont typeface="+mj-lt"/>
              <a:buAutoNum type="arabicPeriod"/>
            </a:pPr>
            <a:r>
              <a:rPr lang="en-US" dirty="0" smtClean="0"/>
              <a:t>Formative research</a:t>
            </a:r>
          </a:p>
          <a:p>
            <a:pPr marL="571500" indent="-514350">
              <a:buFont typeface="+mj-lt"/>
              <a:buAutoNum type="arabicPeriod"/>
            </a:pPr>
            <a:r>
              <a:rPr lang="en-US" dirty="0" smtClean="0"/>
              <a:t>Stakeholder engagement</a:t>
            </a:r>
          </a:p>
          <a:p>
            <a:pPr marL="571500" indent="-514350">
              <a:buFont typeface="+mj-lt"/>
              <a:buAutoNum type="arabicPeriod"/>
            </a:pPr>
            <a:r>
              <a:rPr lang="en-US" dirty="0" smtClean="0"/>
              <a:t>Develop program objectives</a:t>
            </a:r>
          </a:p>
          <a:p>
            <a:pPr marL="571500" indent="-514350">
              <a:buFont typeface="+mj-lt"/>
              <a:buAutoNum type="arabicPeriod"/>
            </a:pPr>
            <a:r>
              <a:rPr lang="en-US" dirty="0" smtClean="0"/>
              <a:t>Develop targeting criteria</a:t>
            </a:r>
          </a:p>
          <a:p>
            <a:pPr lvl="1"/>
            <a:r>
              <a:rPr lang="en-US" dirty="0" smtClean="0"/>
              <a:t>Understand scope and scale of the program</a:t>
            </a:r>
          </a:p>
          <a:p>
            <a:pPr marL="571500" indent="-514350">
              <a:buFont typeface="+mj-lt"/>
              <a:buAutoNum type="arabicPeriod"/>
            </a:pPr>
            <a:r>
              <a:rPr lang="en-US" dirty="0" smtClean="0"/>
              <a:t>Establish budget</a:t>
            </a:r>
          </a:p>
          <a:p>
            <a:pPr lvl="1"/>
            <a:r>
              <a:rPr lang="en-US" dirty="0"/>
              <a:t>B</a:t>
            </a:r>
            <a:r>
              <a:rPr lang="en-US" dirty="0" smtClean="0"/>
              <a:t>oth upfront and recurrent costs</a:t>
            </a:r>
          </a:p>
          <a:p>
            <a:pPr marL="571500" indent="-514350">
              <a:buFont typeface="+mj-lt"/>
              <a:buAutoNum type="arabicPeriod"/>
            </a:pPr>
            <a:r>
              <a:rPr lang="en-US" dirty="0" smtClean="0"/>
              <a:t>Develop approach and communication strategy</a:t>
            </a:r>
          </a:p>
          <a:p>
            <a:pPr marL="571500" indent="-514350">
              <a:buFont typeface="+mj-lt"/>
              <a:buAutoNum type="arabicPeriod"/>
            </a:pPr>
            <a:r>
              <a:rPr lang="en-US" dirty="0" smtClean="0"/>
              <a:t>Determine ongoing monitoring</a:t>
            </a:r>
          </a:p>
          <a:p>
            <a:pPr lvl="1"/>
            <a:endParaRPr lang="en-US" dirty="0" smtClean="0"/>
          </a:p>
          <a:p>
            <a:pPr lvl="2"/>
            <a:endParaRPr lang="en-US" dirty="0" smtClean="0"/>
          </a:p>
          <a:p>
            <a:pPr lvl="2"/>
            <a:endParaRPr lang="en-US" dirty="0" smtClean="0"/>
          </a:p>
          <a:p>
            <a:pPr lvl="1"/>
            <a:endParaRPr lang="en-US"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35</a:t>
            </a:fld>
            <a:endParaRPr lang="en-US"/>
          </a:p>
        </p:txBody>
      </p:sp>
    </p:spTree>
    <p:extLst>
      <p:ext uri="{BB962C8B-B14F-4D97-AF65-F5344CB8AC3E}">
        <p14:creationId xmlns:p14="http://schemas.microsoft.com/office/powerpoint/2010/main" val="1330518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Formative research</a:t>
            </a:r>
            <a:endParaRPr lang="en-US" dirty="0">
              <a:solidFill>
                <a:schemeClr val="tx2">
                  <a:lumMod val="60000"/>
                  <a:lumOff val="40000"/>
                </a:schemeClr>
              </a:solidFill>
            </a:endParaRPr>
          </a:p>
        </p:txBody>
      </p:sp>
      <p:sp>
        <p:nvSpPr>
          <p:cNvPr id="3" name="Content Placeholder 2"/>
          <p:cNvSpPr>
            <a:spLocks noGrp="1"/>
          </p:cNvSpPr>
          <p:nvPr>
            <p:ph idx="1"/>
          </p:nvPr>
        </p:nvSpPr>
        <p:spPr>
          <a:xfrm>
            <a:off x="203200" y="1417638"/>
            <a:ext cx="8940800" cy="5440362"/>
          </a:xfrm>
        </p:spPr>
        <p:txBody>
          <a:bodyPr>
            <a:normAutofit fontScale="92500" lnSpcReduction="10000"/>
          </a:bodyPr>
          <a:lstStyle/>
          <a:p>
            <a:pPr marL="0" indent="0">
              <a:buNone/>
            </a:pPr>
            <a:r>
              <a:rPr lang="en-US" b="1" dirty="0" smtClean="0"/>
              <a:t>Before you do anything, do formative research!</a:t>
            </a:r>
          </a:p>
          <a:p>
            <a:r>
              <a:rPr lang="en-US" dirty="0" smtClean="0"/>
              <a:t>What is the motivation of various stakeholders?</a:t>
            </a:r>
          </a:p>
          <a:p>
            <a:r>
              <a:rPr lang="en-US" dirty="0"/>
              <a:t>What is the cultural context?</a:t>
            </a:r>
          </a:p>
          <a:p>
            <a:r>
              <a:rPr lang="en-US" dirty="0"/>
              <a:t>What projects are ongoing?</a:t>
            </a:r>
          </a:p>
          <a:p>
            <a:r>
              <a:rPr lang="en-US" dirty="0" smtClean="0"/>
              <a:t>What has been done previously?</a:t>
            </a:r>
          </a:p>
          <a:p>
            <a:r>
              <a:rPr lang="en-US" dirty="0" smtClean="0"/>
              <a:t>What has worked and not worked?</a:t>
            </a:r>
          </a:p>
          <a:p>
            <a:r>
              <a:rPr lang="en-US" dirty="0" smtClean="0"/>
              <a:t>What is the cost and availability of soap?</a:t>
            </a:r>
          </a:p>
          <a:p>
            <a:r>
              <a:rPr lang="en-US" dirty="0" smtClean="0"/>
              <a:t>What messages resonate?</a:t>
            </a:r>
          </a:p>
          <a:p>
            <a:r>
              <a:rPr lang="en-US" dirty="0" smtClean="0"/>
              <a:t>What are the means of message dissemination?</a:t>
            </a:r>
          </a:p>
          <a:p>
            <a:r>
              <a:rPr lang="en-US" dirty="0" smtClean="0"/>
              <a:t>What are the existing policies?</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36</a:t>
            </a:fld>
            <a:endParaRPr lang="en-US"/>
          </a:p>
        </p:txBody>
      </p:sp>
    </p:spTree>
    <p:extLst>
      <p:ext uri="{BB962C8B-B14F-4D97-AF65-F5344CB8AC3E}">
        <p14:creationId xmlns:p14="http://schemas.microsoft.com/office/powerpoint/2010/main" val="9078231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Stakeholder engagement</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r>
              <a:rPr lang="en-US" dirty="0" smtClean="0"/>
              <a:t>List all stakeholders</a:t>
            </a:r>
          </a:p>
          <a:p>
            <a:r>
              <a:rPr lang="en-US" dirty="0" smtClean="0"/>
              <a:t>Understand </a:t>
            </a:r>
            <a:r>
              <a:rPr lang="en-US" u="sng" dirty="0" smtClean="0"/>
              <a:t>motivation</a:t>
            </a:r>
            <a:r>
              <a:rPr lang="en-US" dirty="0" smtClean="0"/>
              <a:t> for participation</a:t>
            </a:r>
          </a:p>
          <a:p>
            <a:r>
              <a:rPr lang="en-US" dirty="0" smtClean="0"/>
              <a:t>Determine expected role in the program</a:t>
            </a:r>
          </a:p>
          <a:p>
            <a:r>
              <a:rPr lang="en-US" dirty="0" smtClean="0"/>
              <a:t>Establish understood levels of accountability</a:t>
            </a:r>
          </a:p>
          <a:p>
            <a:endParaRPr lang="en-US" dirty="0" smtClean="0"/>
          </a:p>
          <a:p>
            <a:r>
              <a:rPr lang="en-US" dirty="0" smtClean="0"/>
              <a:t>Roles must be established </a:t>
            </a:r>
            <a:r>
              <a:rPr lang="en-US" u="sng" dirty="0" smtClean="0"/>
              <a:t>during</a:t>
            </a:r>
            <a:r>
              <a:rPr lang="en-US" dirty="0" smtClean="0"/>
              <a:t> and </a:t>
            </a:r>
            <a:r>
              <a:rPr lang="en-US" u="sng" dirty="0" smtClean="0"/>
              <a:t>after</a:t>
            </a:r>
            <a:r>
              <a:rPr lang="en-US" dirty="0" smtClean="0"/>
              <a:t> the completion of program activities</a:t>
            </a:r>
          </a:p>
          <a:p>
            <a:pPr lvl="1"/>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37</a:t>
            </a:fld>
            <a:endParaRPr lang="en-US"/>
          </a:p>
        </p:txBody>
      </p:sp>
    </p:spTree>
    <p:extLst>
      <p:ext uri="{BB962C8B-B14F-4D97-AF65-F5344CB8AC3E}">
        <p14:creationId xmlns:p14="http://schemas.microsoft.com/office/powerpoint/2010/main" val="26470912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For discussion</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000" dirty="0" smtClean="0"/>
              <a:t>What are the key stakeholders you would want to engage in your program?</a:t>
            </a:r>
            <a:endParaRPr lang="en-US" sz="4000"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38</a:t>
            </a:fld>
            <a:endParaRPr lang="en-US"/>
          </a:p>
        </p:txBody>
      </p:sp>
    </p:spTree>
    <p:extLst>
      <p:ext uri="{BB962C8B-B14F-4D97-AF65-F5344CB8AC3E}">
        <p14:creationId xmlns:p14="http://schemas.microsoft.com/office/powerpoint/2010/main" val="18908963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178130" y="1252728"/>
            <a:ext cx="8965870" cy="5605272"/>
          </a:xfrm>
        </p:spPr>
        <p:txBody>
          <a:bodyPr>
            <a:normAutofit lnSpcReduction="10000"/>
          </a:bodyPr>
          <a:lstStyle/>
          <a:p>
            <a:r>
              <a:rPr lang="en-US" dirty="0" smtClean="0"/>
              <a:t>National, district, local government stakeholders</a:t>
            </a:r>
          </a:p>
          <a:p>
            <a:r>
              <a:rPr lang="en-US" dirty="0" smtClean="0"/>
              <a:t>Clergy, Chiefs, Community leaders</a:t>
            </a:r>
          </a:p>
          <a:p>
            <a:r>
              <a:rPr lang="en-US" dirty="0" smtClean="0"/>
              <a:t>Donors</a:t>
            </a:r>
          </a:p>
          <a:p>
            <a:r>
              <a:rPr lang="en-US" dirty="0" smtClean="0"/>
              <a:t>Implementers</a:t>
            </a:r>
          </a:p>
          <a:p>
            <a:r>
              <a:rPr lang="en-US" dirty="0" smtClean="0"/>
              <a:t>Community members</a:t>
            </a:r>
            <a:endParaRPr lang="en-US" dirty="0"/>
          </a:p>
          <a:p>
            <a:r>
              <a:rPr lang="en-US" dirty="0" smtClean="0"/>
              <a:t>Private sector soap producers and vendors</a:t>
            </a:r>
          </a:p>
          <a:p>
            <a:r>
              <a:rPr lang="en-US" dirty="0" smtClean="0"/>
              <a:t>Teachers</a:t>
            </a:r>
          </a:p>
          <a:p>
            <a:r>
              <a:rPr lang="en-US" dirty="0" smtClean="0"/>
              <a:t>Mothers and fathers</a:t>
            </a:r>
          </a:p>
          <a:p>
            <a:r>
              <a:rPr lang="en-US" dirty="0" smtClean="0"/>
              <a:t>Pupils</a:t>
            </a:r>
          </a:p>
          <a:p>
            <a:r>
              <a:rPr lang="en-US" dirty="0" smtClean="0"/>
              <a:t>Health care workers</a:t>
            </a:r>
          </a:p>
          <a:p>
            <a:pPr lvl="1"/>
            <a:endParaRPr lang="en-US" dirty="0" smtClean="0"/>
          </a:p>
          <a:p>
            <a:pPr lvl="1"/>
            <a:endParaRPr lang="en-US" dirty="0"/>
          </a:p>
        </p:txBody>
      </p:sp>
      <p:sp>
        <p:nvSpPr>
          <p:cNvPr id="5" name="Title 4"/>
          <p:cNvSpPr txBox="1">
            <a:spLocks/>
          </p:cNvSpPr>
          <p:nvPr/>
        </p:nvSpPr>
        <p:spPr>
          <a:xfrm>
            <a:off x="178129" y="130629"/>
            <a:ext cx="8069025" cy="1252728"/>
          </a:xfrm>
          <a:prstGeom prst="rect">
            <a:avLst/>
          </a:prstGeom>
        </p:spPr>
        <p:txBody>
          <a:bodyPr vert="horz" lIns="91430" tIns="45716" rIns="45716" bIns="45716" rtlCol="0" anchor="ctr">
            <a:normAutofit fontScale="90000" lnSpcReduction="10000"/>
            <a:scene3d>
              <a:camera prst="orthographicFront">
                <a:rot lat="0" lon="0" rev="0"/>
              </a:camera>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Program development</a:t>
            </a:r>
            <a:r>
              <a:rPr lang="en-US" b="0" dirty="0" smtClean="0"/>
              <a:t/>
            </a:r>
            <a:br>
              <a:rPr lang="en-US" b="0" dirty="0" smtClean="0"/>
            </a:br>
            <a:r>
              <a:rPr lang="en-US" b="0" dirty="0" smtClean="0">
                <a:solidFill>
                  <a:schemeClr val="tx2">
                    <a:lumMod val="60000"/>
                    <a:lumOff val="40000"/>
                  </a:schemeClr>
                </a:solidFill>
              </a:rPr>
              <a:t>Who are the key stakeholders?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39</a:t>
            </a:fld>
            <a:endParaRPr lang="en-US"/>
          </a:p>
        </p:txBody>
      </p:sp>
    </p:spTree>
    <p:extLst>
      <p:ext uri="{BB962C8B-B14F-4D97-AF65-F5344CB8AC3E}">
        <p14:creationId xmlns:p14="http://schemas.microsoft.com/office/powerpoint/2010/main" val="3755135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504" y="0"/>
            <a:ext cx="9001496" cy="1417638"/>
          </a:xfrm>
        </p:spPr>
        <p:txBody>
          <a:bodyPr>
            <a:normAutofit/>
          </a:bodyPr>
          <a:lstStyle/>
          <a:p>
            <a:r>
              <a:rPr lang="en-US" dirty="0" smtClean="0"/>
              <a:t>Factors that influence HWWS</a:t>
            </a:r>
            <a:endParaRPr lang="en-US" dirty="0"/>
          </a:p>
        </p:txBody>
      </p:sp>
      <p:pic>
        <p:nvPicPr>
          <p:cNvPr id="5" name="Picture 4" descr="Curtis Framewor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7572" y="1166917"/>
            <a:ext cx="7145047" cy="5211296"/>
          </a:xfrm>
          <a:prstGeom prst="rect">
            <a:avLst/>
          </a:prstGeom>
        </p:spPr>
      </p:pic>
      <p:sp>
        <p:nvSpPr>
          <p:cNvPr id="6" name="TextBox 5"/>
          <p:cNvSpPr txBox="1"/>
          <p:nvPr/>
        </p:nvSpPr>
        <p:spPr>
          <a:xfrm>
            <a:off x="6814756" y="6008881"/>
            <a:ext cx="1766905" cy="369332"/>
          </a:xfrm>
          <a:prstGeom prst="rect">
            <a:avLst/>
          </a:prstGeom>
          <a:noFill/>
        </p:spPr>
        <p:txBody>
          <a:bodyPr wrap="none" rtlCol="0">
            <a:spAutoFit/>
          </a:bodyPr>
          <a:lstStyle/>
          <a:p>
            <a:r>
              <a:rPr lang="en-US" dirty="0" smtClean="0">
                <a:solidFill>
                  <a:prstClr val="black"/>
                </a:solidFill>
                <a:latin typeface="Calibri"/>
              </a:rPr>
              <a:t>Curtis et al. 2011</a:t>
            </a:r>
            <a:endParaRPr lang="en-US" dirty="0">
              <a:solidFill>
                <a:prstClr val="black"/>
              </a:solidFill>
              <a:latin typeface="Calibri"/>
            </a:endParaRPr>
          </a:p>
        </p:txBody>
      </p:sp>
      <p:sp>
        <p:nvSpPr>
          <p:cNvPr id="3" name="Slide Number Placeholder 2"/>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4</a:t>
            </a:fld>
            <a:endParaRPr lang="en-US">
              <a:solidFill>
                <a:prstClr val="black">
                  <a:tint val="75000"/>
                </a:prstClr>
              </a:solidFill>
              <a:latin typeface="Calibri"/>
            </a:endParaRPr>
          </a:p>
        </p:txBody>
      </p:sp>
      <p:sp>
        <p:nvSpPr>
          <p:cNvPr id="7" name="Frame 6"/>
          <p:cNvSpPr/>
          <p:nvPr/>
        </p:nvSpPr>
        <p:spPr>
          <a:xfrm>
            <a:off x="0" y="0"/>
            <a:ext cx="9144000" cy="6858000"/>
          </a:xfrm>
          <a:prstGeom prst="frame">
            <a:avLst>
              <a:gd name="adj1" fmla="val 2130"/>
            </a:avLst>
          </a:prstGeom>
          <a:solidFill>
            <a:srgbClr val="5472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213279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For discussion</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000" dirty="0" smtClean="0"/>
              <a:t>What are the roles that you would like these stakeholders to play?</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40</a:t>
            </a:fld>
            <a:endParaRPr lang="en-US"/>
          </a:p>
        </p:txBody>
      </p:sp>
    </p:spTree>
    <p:extLst>
      <p:ext uri="{BB962C8B-B14F-4D97-AF65-F5344CB8AC3E}">
        <p14:creationId xmlns:p14="http://schemas.microsoft.com/office/powerpoint/2010/main" val="31046880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136308" y="1252728"/>
            <a:ext cx="9007692" cy="5605272"/>
          </a:xfrm>
        </p:spPr>
        <p:txBody>
          <a:bodyPr>
            <a:normAutofit/>
          </a:bodyPr>
          <a:lstStyle/>
          <a:p>
            <a:r>
              <a:rPr lang="en-US" dirty="0" smtClean="0"/>
              <a:t>Development of messages</a:t>
            </a:r>
          </a:p>
          <a:p>
            <a:r>
              <a:rPr lang="en-US" dirty="0" smtClean="0"/>
              <a:t>Identification of trusted messengers</a:t>
            </a:r>
          </a:p>
          <a:p>
            <a:r>
              <a:rPr lang="en-US" dirty="0" smtClean="0"/>
              <a:t>Build trust within the community</a:t>
            </a:r>
          </a:p>
          <a:p>
            <a:r>
              <a:rPr lang="en-US" dirty="0" smtClean="0"/>
              <a:t>Improve the policy environment</a:t>
            </a:r>
          </a:p>
          <a:p>
            <a:r>
              <a:rPr lang="en-US" dirty="0" smtClean="0"/>
              <a:t>Help to establish supply chain for affordable soap</a:t>
            </a:r>
          </a:p>
          <a:p>
            <a:r>
              <a:rPr lang="en-US" dirty="0" smtClean="0"/>
              <a:t>Access to radio and TV</a:t>
            </a:r>
          </a:p>
          <a:p>
            <a:r>
              <a:rPr lang="en-US" dirty="0" smtClean="0"/>
              <a:t>Institutionalize policies</a:t>
            </a:r>
          </a:p>
          <a:p>
            <a:r>
              <a:rPr lang="en-US" dirty="0" smtClean="0"/>
              <a:t>Peer-to-peer knowledge disseminators</a:t>
            </a:r>
          </a:p>
          <a:p>
            <a:r>
              <a:rPr lang="en-US" dirty="0" smtClean="0"/>
              <a:t>Early adopters</a:t>
            </a:r>
          </a:p>
          <a:p>
            <a:endParaRPr lang="en-US" dirty="0" smtClean="0"/>
          </a:p>
          <a:p>
            <a:endParaRPr lang="en-US" dirty="0" smtClean="0"/>
          </a:p>
          <a:p>
            <a:pPr lvl="1"/>
            <a:endParaRPr lang="en-US" dirty="0"/>
          </a:p>
        </p:txBody>
      </p:sp>
      <p:sp>
        <p:nvSpPr>
          <p:cNvPr id="5" name="Title 4"/>
          <p:cNvSpPr txBox="1">
            <a:spLocks/>
          </p:cNvSpPr>
          <p:nvPr/>
        </p:nvSpPr>
        <p:spPr>
          <a:xfrm>
            <a:off x="136308" y="142504"/>
            <a:ext cx="9126445" cy="1252728"/>
          </a:xfrm>
          <a:prstGeom prst="rect">
            <a:avLst/>
          </a:prstGeom>
        </p:spPr>
        <p:txBody>
          <a:bodyPr vert="horz" lIns="91430" tIns="45716" rIns="45716" bIns="45716" rtlCol="0" anchor="ctr">
            <a:normAutofit fontScale="90000" lnSpcReduction="10000"/>
            <a:scene3d>
              <a:camera prst="orthographicFront">
                <a:rot lat="0" lon="0" rev="0"/>
              </a:camera>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Program development</a:t>
            </a:r>
            <a:r>
              <a:rPr lang="en-US" b="0" dirty="0" smtClean="0"/>
              <a:t/>
            </a:r>
            <a:br>
              <a:rPr lang="en-US" b="0" dirty="0" smtClean="0"/>
            </a:br>
            <a:r>
              <a:rPr lang="en-US" b="0" dirty="0" smtClean="0">
                <a:solidFill>
                  <a:schemeClr val="tx2">
                    <a:lumMod val="60000"/>
                    <a:lumOff val="40000"/>
                  </a:schemeClr>
                </a:solidFill>
              </a:rPr>
              <a:t>What are the key roles for stakeholders?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41</a:t>
            </a:fld>
            <a:endParaRPr lang="en-US"/>
          </a:p>
        </p:txBody>
      </p:sp>
    </p:spTree>
    <p:extLst>
      <p:ext uri="{BB962C8B-B14F-4D97-AF65-F5344CB8AC3E}">
        <p14:creationId xmlns:p14="http://schemas.microsoft.com/office/powerpoint/2010/main" val="10574907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a:t>
            </a:r>
            <a:r>
              <a:rPr lang="en-US" dirty="0">
                <a:solidFill>
                  <a:schemeClr val="tx2">
                    <a:lumMod val="60000"/>
                    <a:lumOff val="40000"/>
                  </a:schemeClr>
                </a:solidFill>
              </a:rPr>
              <a:t>engagement</a:t>
            </a:r>
            <a:endParaRPr lang="en-US" dirty="0"/>
          </a:p>
        </p:txBody>
      </p:sp>
      <p:sp>
        <p:nvSpPr>
          <p:cNvPr id="3" name="Content Placeholder 2"/>
          <p:cNvSpPr>
            <a:spLocks noGrp="1"/>
          </p:cNvSpPr>
          <p:nvPr>
            <p:ph idx="1"/>
          </p:nvPr>
        </p:nvSpPr>
        <p:spPr>
          <a:xfrm>
            <a:off x="203200" y="1417638"/>
            <a:ext cx="8940800" cy="5440362"/>
          </a:xfrm>
        </p:spPr>
        <p:txBody>
          <a:bodyPr>
            <a:normAutofit/>
          </a:bodyPr>
          <a:lstStyle/>
          <a:p>
            <a:r>
              <a:rPr lang="en-US" dirty="0" smtClean="0"/>
              <a:t>Mothers and fathers</a:t>
            </a:r>
          </a:p>
          <a:p>
            <a:pPr lvl="1"/>
            <a:r>
              <a:rPr lang="en-US" dirty="0" smtClean="0"/>
              <a:t>Encourage children to wash hands</a:t>
            </a:r>
          </a:p>
          <a:p>
            <a:pPr lvl="1"/>
            <a:r>
              <a:rPr lang="en-US" dirty="0" smtClean="0"/>
              <a:t>Ensure availability of water and soap for </a:t>
            </a:r>
            <a:r>
              <a:rPr lang="en-US" dirty="0" err="1" smtClean="0"/>
              <a:t>handwashing</a:t>
            </a:r>
            <a:endParaRPr lang="en-US" dirty="0" smtClean="0"/>
          </a:p>
          <a:p>
            <a:pPr lvl="1"/>
            <a:r>
              <a:rPr lang="en-US" dirty="0" smtClean="0"/>
              <a:t>Discuss with friends and peers</a:t>
            </a:r>
          </a:p>
          <a:p>
            <a:pPr lvl="1"/>
            <a:r>
              <a:rPr lang="en-US" dirty="0"/>
              <a:t>Lead by example by HWWS at key times</a:t>
            </a:r>
          </a:p>
          <a:p>
            <a:pPr lvl="1"/>
            <a:endParaRPr lang="en-US" dirty="0" smtClean="0"/>
          </a:p>
          <a:p>
            <a:r>
              <a:rPr lang="en-US" dirty="0" smtClean="0"/>
              <a:t>Elected or local leaders</a:t>
            </a:r>
            <a:endParaRPr lang="en-US" dirty="0"/>
          </a:p>
          <a:p>
            <a:pPr lvl="1"/>
            <a:r>
              <a:rPr lang="en-US" dirty="0"/>
              <a:t>Promote messages at community </a:t>
            </a:r>
            <a:r>
              <a:rPr lang="en-US" dirty="0" smtClean="0"/>
              <a:t>gatherings</a:t>
            </a:r>
          </a:p>
          <a:p>
            <a:pPr lvl="1"/>
            <a:r>
              <a:rPr lang="en-US" dirty="0" smtClean="0"/>
              <a:t>Lead by example by HWWS at key times</a:t>
            </a:r>
            <a:endParaRPr lang="en-US" dirty="0"/>
          </a:p>
          <a:p>
            <a:pPr lvl="1"/>
            <a:endParaRPr lang="en-US" dirty="0"/>
          </a:p>
          <a:p>
            <a:pPr lvl="1"/>
            <a:endParaRPr lang="en-US"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pPr/>
              <a:t>42</a:t>
            </a:fld>
            <a:endParaRPr lang="en-US"/>
          </a:p>
        </p:txBody>
      </p:sp>
    </p:spTree>
    <p:extLst>
      <p:ext uri="{BB962C8B-B14F-4D97-AF65-F5344CB8AC3E}">
        <p14:creationId xmlns:p14="http://schemas.microsoft.com/office/powerpoint/2010/main" val="12800206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a:t>
            </a:r>
            <a:r>
              <a:rPr lang="en-US" dirty="0">
                <a:solidFill>
                  <a:schemeClr val="tx2">
                    <a:lumMod val="60000"/>
                    <a:lumOff val="40000"/>
                  </a:schemeClr>
                </a:solidFill>
              </a:rPr>
              <a:t>engagement</a:t>
            </a:r>
            <a:endParaRPr lang="en-US" dirty="0"/>
          </a:p>
        </p:txBody>
      </p:sp>
      <p:sp>
        <p:nvSpPr>
          <p:cNvPr id="3" name="Content Placeholder 2"/>
          <p:cNvSpPr>
            <a:spLocks noGrp="1"/>
          </p:cNvSpPr>
          <p:nvPr>
            <p:ph idx="1"/>
          </p:nvPr>
        </p:nvSpPr>
        <p:spPr>
          <a:xfrm>
            <a:off x="160976" y="1287640"/>
            <a:ext cx="9025247" cy="5440362"/>
          </a:xfrm>
        </p:spPr>
        <p:txBody>
          <a:bodyPr>
            <a:normAutofit fontScale="92500" lnSpcReduction="10000"/>
          </a:bodyPr>
          <a:lstStyle/>
          <a:p>
            <a:r>
              <a:rPr lang="en-US" dirty="0" smtClean="0"/>
              <a:t>Donors</a:t>
            </a:r>
          </a:p>
          <a:p>
            <a:pPr lvl="1"/>
            <a:r>
              <a:rPr lang="en-US" dirty="0" smtClean="0"/>
              <a:t>Support programs with sufficient funding for software</a:t>
            </a:r>
          </a:p>
          <a:p>
            <a:pPr lvl="1"/>
            <a:r>
              <a:rPr lang="en-US" dirty="0" smtClean="0"/>
              <a:t>Insist on evidence-based programming</a:t>
            </a:r>
          </a:p>
          <a:p>
            <a:pPr lvl="1"/>
            <a:r>
              <a:rPr lang="en-US" dirty="0" smtClean="0"/>
              <a:t>Provide sufficient funding for research and learning</a:t>
            </a:r>
            <a:endParaRPr lang="en-US" dirty="0"/>
          </a:p>
          <a:p>
            <a:endParaRPr lang="en-US" dirty="0" smtClean="0"/>
          </a:p>
          <a:p>
            <a:r>
              <a:rPr lang="en-US" dirty="0" smtClean="0"/>
              <a:t>Implementers</a:t>
            </a:r>
            <a:endParaRPr lang="en-US" dirty="0"/>
          </a:p>
          <a:p>
            <a:pPr lvl="1"/>
            <a:r>
              <a:rPr lang="en-US" dirty="0" smtClean="0"/>
              <a:t>Forge partnerships</a:t>
            </a:r>
          </a:p>
          <a:p>
            <a:pPr lvl="1"/>
            <a:r>
              <a:rPr lang="en-US" dirty="0" smtClean="0"/>
              <a:t>Ensure sustainable programs</a:t>
            </a:r>
          </a:p>
          <a:p>
            <a:pPr lvl="1"/>
            <a:r>
              <a:rPr lang="en-US" dirty="0" smtClean="0"/>
              <a:t>Conduct sufficient formative research to ensure high adherence</a:t>
            </a:r>
          </a:p>
          <a:p>
            <a:pPr lvl="1"/>
            <a:r>
              <a:rPr lang="en-US" dirty="0" smtClean="0"/>
              <a:t>Identify and learn from challenges</a:t>
            </a:r>
          </a:p>
          <a:p>
            <a:pPr lvl="1"/>
            <a:r>
              <a:rPr lang="en-US" dirty="0" smtClean="0"/>
              <a:t>Work with key stakeholders</a:t>
            </a:r>
          </a:p>
          <a:p>
            <a:pPr lvl="1"/>
            <a:endParaRPr lang="en-US" dirty="0"/>
          </a:p>
          <a:p>
            <a:pPr lvl="1"/>
            <a:endParaRPr lang="en-US"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pPr/>
              <a:t>43</a:t>
            </a:fld>
            <a:endParaRPr lang="en-US"/>
          </a:p>
        </p:txBody>
      </p:sp>
    </p:spTree>
    <p:extLst>
      <p:ext uri="{BB962C8B-B14F-4D97-AF65-F5344CB8AC3E}">
        <p14:creationId xmlns:p14="http://schemas.microsoft.com/office/powerpoint/2010/main" val="12800206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a:t>
            </a:r>
            <a:r>
              <a:rPr lang="en-US" dirty="0">
                <a:solidFill>
                  <a:schemeClr val="tx2">
                    <a:lumMod val="60000"/>
                    <a:lumOff val="40000"/>
                  </a:schemeClr>
                </a:solidFill>
              </a:rPr>
              <a:t>engagement</a:t>
            </a:r>
            <a:endParaRPr lang="en-US" dirty="0"/>
          </a:p>
        </p:txBody>
      </p:sp>
      <p:sp>
        <p:nvSpPr>
          <p:cNvPr id="3" name="Content Placeholder 2"/>
          <p:cNvSpPr>
            <a:spLocks noGrp="1"/>
          </p:cNvSpPr>
          <p:nvPr>
            <p:ph idx="1"/>
          </p:nvPr>
        </p:nvSpPr>
        <p:spPr>
          <a:xfrm>
            <a:off x="146634" y="1417638"/>
            <a:ext cx="5577272" cy="5440362"/>
          </a:xfrm>
        </p:spPr>
        <p:txBody>
          <a:bodyPr>
            <a:normAutofit/>
          </a:bodyPr>
          <a:lstStyle/>
          <a:p>
            <a:r>
              <a:rPr lang="en-US" dirty="0" smtClean="0"/>
              <a:t>Private sector</a:t>
            </a:r>
          </a:p>
          <a:p>
            <a:pPr lvl="1"/>
            <a:r>
              <a:rPr lang="en-US" dirty="0" smtClean="0"/>
              <a:t>Support access to low-cost soap</a:t>
            </a:r>
          </a:p>
          <a:p>
            <a:pPr lvl="1"/>
            <a:r>
              <a:rPr lang="en-US" dirty="0" smtClean="0"/>
              <a:t>Share learning on proper hygiene messages and social marketing</a:t>
            </a:r>
          </a:p>
          <a:p>
            <a:pPr lvl="1"/>
            <a:r>
              <a:rPr lang="en-US" dirty="0" smtClean="0"/>
              <a:t>R&amp;D and innovation</a:t>
            </a:r>
          </a:p>
          <a:p>
            <a:pPr lvl="1"/>
            <a:endParaRPr lang="en-US" dirty="0" smtClean="0"/>
          </a:p>
          <a:p>
            <a:r>
              <a:rPr lang="en-US" dirty="0" smtClean="0"/>
              <a:t>Policy makers</a:t>
            </a:r>
            <a:endParaRPr lang="en-US" dirty="0"/>
          </a:p>
          <a:p>
            <a:pPr lvl="1"/>
            <a:r>
              <a:rPr lang="en-US" dirty="0" smtClean="0"/>
              <a:t>Set and enforce standards</a:t>
            </a:r>
          </a:p>
          <a:p>
            <a:pPr lvl="1"/>
            <a:endParaRPr lang="en-US" dirty="0"/>
          </a:p>
          <a:p>
            <a:pPr lvl="1"/>
            <a:endParaRPr lang="en-US" dirty="0"/>
          </a:p>
          <a:p>
            <a:pPr lvl="1"/>
            <a:endParaRPr lang="en-US" dirty="0" smtClean="0"/>
          </a:p>
        </p:txBody>
      </p:sp>
      <p:pic>
        <p:nvPicPr>
          <p:cNvPr id="5" name="Picture 4" descr="Honduras 499-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1107" y="1417639"/>
            <a:ext cx="3289181" cy="4938711"/>
          </a:xfrm>
          <a:prstGeom prst="rect">
            <a:avLst/>
          </a:prstGeom>
        </p:spPr>
      </p:pic>
      <p:sp>
        <p:nvSpPr>
          <p:cNvPr id="4" name="Slide Number Placeholder 3"/>
          <p:cNvSpPr>
            <a:spLocks noGrp="1"/>
          </p:cNvSpPr>
          <p:nvPr>
            <p:ph type="sldNum" sz="quarter" idx="12"/>
          </p:nvPr>
        </p:nvSpPr>
        <p:spPr/>
        <p:txBody>
          <a:bodyPr/>
          <a:lstStyle/>
          <a:p>
            <a:fld id="{9F41A497-3947-1049-A80B-F2F9FE6CCEFB}" type="slidenum">
              <a:rPr lang="en-US" smtClean="0"/>
              <a:pPr/>
              <a:t>44</a:t>
            </a:fld>
            <a:endParaRPr lang="en-US"/>
          </a:p>
        </p:txBody>
      </p:sp>
    </p:spTree>
    <p:extLst>
      <p:ext uri="{BB962C8B-B14F-4D97-AF65-F5344CB8AC3E}">
        <p14:creationId xmlns:p14="http://schemas.microsoft.com/office/powerpoint/2010/main" val="39653292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a:t>
            </a:r>
            <a:r>
              <a:rPr lang="en-US" dirty="0">
                <a:solidFill>
                  <a:schemeClr val="tx2">
                    <a:lumMod val="60000"/>
                    <a:lumOff val="40000"/>
                  </a:schemeClr>
                </a:solidFill>
              </a:rPr>
              <a:t>engagement</a:t>
            </a:r>
            <a:endParaRPr lang="en-US" dirty="0"/>
          </a:p>
        </p:txBody>
      </p:sp>
      <p:sp>
        <p:nvSpPr>
          <p:cNvPr id="3" name="Content Placeholder 2"/>
          <p:cNvSpPr>
            <a:spLocks noGrp="1"/>
          </p:cNvSpPr>
          <p:nvPr>
            <p:ph idx="1"/>
          </p:nvPr>
        </p:nvSpPr>
        <p:spPr>
          <a:xfrm>
            <a:off x="203200" y="1417638"/>
            <a:ext cx="8940800" cy="5303837"/>
          </a:xfrm>
        </p:spPr>
        <p:txBody>
          <a:bodyPr>
            <a:normAutofit/>
          </a:bodyPr>
          <a:lstStyle/>
          <a:p>
            <a:r>
              <a:rPr lang="en-US" dirty="0" smtClean="0"/>
              <a:t>The health sector</a:t>
            </a:r>
          </a:p>
          <a:p>
            <a:pPr lvl="1"/>
            <a:r>
              <a:rPr lang="en-US" dirty="0" smtClean="0"/>
              <a:t>Provide guidance on the environmental health aspects of design, construction and maintenance</a:t>
            </a:r>
          </a:p>
          <a:p>
            <a:pPr lvl="1"/>
            <a:r>
              <a:rPr lang="en-US" dirty="0" smtClean="0"/>
              <a:t>Monitor environmental health conditions, monitor child health</a:t>
            </a:r>
          </a:p>
          <a:p>
            <a:pPr lvl="1"/>
            <a:r>
              <a:rPr lang="en-US" dirty="0" smtClean="0"/>
              <a:t>Provide selected health services (e.g. micronutrient supplements, treatments for </a:t>
            </a:r>
            <a:r>
              <a:rPr lang="en-US" dirty="0" err="1" smtClean="0"/>
              <a:t>helminth</a:t>
            </a:r>
            <a:r>
              <a:rPr lang="en-US" dirty="0" smtClean="0"/>
              <a:t> infections, hygiene promotion, vaccination campaigns or health inspections)</a:t>
            </a:r>
          </a:p>
          <a:p>
            <a:pPr lvl="1"/>
            <a:r>
              <a:rPr lang="en-US" dirty="0" smtClean="0"/>
              <a:t>Provide training and advice</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45</a:t>
            </a:fld>
            <a:endParaRPr lang="en-US"/>
          </a:p>
        </p:txBody>
      </p:sp>
    </p:spTree>
    <p:extLst>
      <p:ext uri="{BB962C8B-B14F-4D97-AF65-F5344CB8AC3E}">
        <p14:creationId xmlns:p14="http://schemas.microsoft.com/office/powerpoint/2010/main" val="22890298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a:t>
            </a:r>
            <a:r>
              <a:rPr lang="en-US" dirty="0">
                <a:solidFill>
                  <a:schemeClr val="tx2">
                    <a:lumMod val="60000"/>
                    <a:lumOff val="40000"/>
                  </a:schemeClr>
                </a:solidFill>
              </a:rPr>
              <a:t>engagement</a:t>
            </a:r>
            <a:endParaRPr lang="en-US" dirty="0"/>
          </a:p>
        </p:txBody>
      </p:sp>
      <p:sp>
        <p:nvSpPr>
          <p:cNvPr id="3" name="Content Placeholder 2"/>
          <p:cNvSpPr>
            <a:spLocks noGrp="1"/>
          </p:cNvSpPr>
          <p:nvPr>
            <p:ph idx="1"/>
          </p:nvPr>
        </p:nvSpPr>
        <p:spPr>
          <a:xfrm>
            <a:off x="203200" y="1417638"/>
            <a:ext cx="8940799" cy="5303837"/>
          </a:xfrm>
        </p:spPr>
        <p:txBody>
          <a:bodyPr>
            <a:normAutofit fontScale="92500" lnSpcReduction="10000"/>
          </a:bodyPr>
          <a:lstStyle/>
          <a:p>
            <a:r>
              <a:rPr lang="en-US" dirty="0" smtClean="0"/>
              <a:t>Local or district education authorities</a:t>
            </a:r>
          </a:p>
          <a:p>
            <a:pPr lvl="1"/>
            <a:r>
              <a:rPr lang="en-US" dirty="0" smtClean="0"/>
              <a:t>Advocate for funding</a:t>
            </a:r>
          </a:p>
          <a:p>
            <a:pPr lvl="1"/>
            <a:r>
              <a:rPr lang="en-US" dirty="0"/>
              <a:t>M</a:t>
            </a:r>
            <a:r>
              <a:rPr lang="en-US" dirty="0" smtClean="0"/>
              <a:t>ake </a:t>
            </a:r>
            <a:r>
              <a:rPr lang="en-US" dirty="0"/>
              <a:t>annual and strategic plans where HWWS should be included and budget for facilities and supplies</a:t>
            </a:r>
            <a:endParaRPr lang="en-US" dirty="0" smtClean="0"/>
          </a:p>
          <a:p>
            <a:pPr lvl="1"/>
            <a:r>
              <a:rPr lang="en-US" dirty="0" smtClean="0"/>
              <a:t>Provide resources and direction for setting, achieving and maintaining targets</a:t>
            </a:r>
          </a:p>
          <a:p>
            <a:pPr lvl="1"/>
            <a:r>
              <a:rPr lang="en-US" dirty="0" smtClean="0"/>
              <a:t>Advocate at district or national level for adequate resources</a:t>
            </a:r>
          </a:p>
          <a:p>
            <a:pPr lvl="1"/>
            <a:r>
              <a:rPr lang="en-US" dirty="0" smtClean="0"/>
              <a:t>Ensure that sufficient technical support is provided</a:t>
            </a:r>
          </a:p>
          <a:p>
            <a:pPr lvl="1"/>
            <a:r>
              <a:rPr lang="en-US" dirty="0" smtClean="0"/>
              <a:t>Monitor implementation of guidelines </a:t>
            </a:r>
          </a:p>
          <a:p>
            <a:pPr lvl="1"/>
            <a:r>
              <a:rPr lang="en-US" dirty="0" smtClean="0"/>
              <a:t>Provide training to health facility staff or school staff</a:t>
            </a:r>
          </a:p>
          <a:p>
            <a:pPr lvl="1"/>
            <a:r>
              <a:rPr lang="en-US" dirty="0" smtClean="0"/>
              <a:t>Hold teachers accountable for school activities and conditions</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46</a:t>
            </a:fld>
            <a:endParaRPr lang="en-US"/>
          </a:p>
        </p:txBody>
      </p:sp>
    </p:spTree>
    <p:extLst>
      <p:ext uri="{BB962C8B-B14F-4D97-AF65-F5344CB8AC3E}">
        <p14:creationId xmlns:p14="http://schemas.microsoft.com/office/powerpoint/2010/main" val="32154255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engagement-school based</a:t>
            </a:r>
            <a:endParaRPr lang="en-US" dirty="0"/>
          </a:p>
        </p:txBody>
      </p:sp>
      <p:sp>
        <p:nvSpPr>
          <p:cNvPr id="3" name="Content Placeholder 2"/>
          <p:cNvSpPr>
            <a:spLocks noGrp="1"/>
          </p:cNvSpPr>
          <p:nvPr>
            <p:ph idx="1"/>
          </p:nvPr>
        </p:nvSpPr>
        <p:spPr>
          <a:xfrm>
            <a:off x="203200" y="1417638"/>
            <a:ext cx="8940800" cy="5440362"/>
          </a:xfrm>
        </p:spPr>
        <p:txBody>
          <a:bodyPr>
            <a:normAutofit/>
          </a:bodyPr>
          <a:lstStyle/>
          <a:p>
            <a:r>
              <a:rPr lang="en-US" dirty="0"/>
              <a:t>School children</a:t>
            </a:r>
          </a:p>
          <a:p>
            <a:pPr lvl="1"/>
            <a:r>
              <a:rPr lang="en-US" dirty="0" smtClean="0"/>
              <a:t>Comply </a:t>
            </a:r>
            <a:r>
              <a:rPr lang="en-US" dirty="0"/>
              <a:t>with procedures for use and care of water, sanitation and hygiene-enabling facilities</a:t>
            </a:r>
          </a:p>
          <a:p>
            <a:pPr lvl="1"/>
            <a:r>
              <a:rPr lang="en-US" dirty="0"/>
              <a:t>Observe appropriate hygiene measures</a:t>
            </a:r>
          </a:p>
          <a:p>
            <a:pPr lvl="1"/>
            <a:r>
              <a:rPr lang="en-US" dirty="0"/>
              <a:t>Participate in the design and construction </a:t>
            </a:r>
            <a:r>
              <a:rPr lang="en-US" dirty="0" smtClean="0"/>
              <a:t>process for HW facilities</a:t>
            </a:r>
            <a:endParaRPr lang="en-US" dirty="0"/>
          </a:p>
          <a:p>
            <a:pPr lvl="1"/>
            <a:r>
              <a:rPr lang="en-US" dirty="0"/>
              <a:t>Play an active role in the cleaning and maintenance of facilities (e.g. through school health clubs)</a:t>
            </a:r>
            <a:r>
              <a:rPr lang="en-US" dirty="0" smtClean="0"/>
              <a:t>.</a:t>
            </a:r>
          </a:p>
          <a:p>
            <a:pPr lvl="1"/>
            <a:r>
              <a:rPr lang="en-US" dirty="0"/>
              <a:t>Act as peer educators and bring hygiene practices and means from school to home</a:t>
            </a:r>
          </a:p>
          <a:p>
            <a:pPr lvl="1"/>
            <a:endParaRPr lang="en-US"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pPr/>
              <a:t>47</a:t>
            </a:fld>
            <a:endParaRPr lang="en-US"/>
          </a:p>
        </p:txBody>
      </p:sp>
    </p:spTree>
    <p:extLst>
      <p:ext uri="{BB962C8B-B14F-4D97-AF65-F5344CB8AC3E}">
        <p14:creationId xmlns:p14="http://schemas.microsoft.com/office/powerpoint/2010/main" val="10814098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engagement-school based</a:t>
            </a:r>
            <a:endParaRPr lang="en-US" dirty="0"/>
          </a:p>
        </p:txBody>
      </p:sp>
      <p:sp>
        <p:nvSpPr>
          <p:cNvPr id="3" name="Content Placeholder 2"/>
          <p:cNvSpPr>
            <a:spLocks noGrp="1"/>
          </p:cNvSpPr>
          <p:nvPr>
            <p:ph idx="1"/>
          </p:nvPr>
        </p:nvSpPr>
        <p:spPr>
          <a:xfrm>
            <a:off x="203200" y="1417638"/>
            <a:ext cx="8940800" cy="5440362"/>
          </a:xfrm>
        </p:spPr>
        <p:txBody>
          <a:bodyPr>
            <a:normAutofit/>
          </a:bodyPr>
          <a:lstStyle/>
          <a:p>
            <a:r>
              <a:rPr lang="en-US" dirty="0" smtClean="0"/>
              <a:t>Teachers (for school-based intervention)</a:t>
            </a:r>
          </a:p>
          <a:p>
            <a:pPr lvl="1"/>
            <a:r>
              <a:rPr lang="en-US" dirty="0" smtClean="0"/>
              <a:t>Monitor the state and use of school water, sanitation and hygiene-enabling facilities</a:t>
            </a:r>
          </a:p>
          <a:p>
            <a:pPr lvl="1"/>
            <a:r>
              <a:rPr lang="en-US" dirty="0" smtClean="0"/>
              <a:t>Organize the care and maintenance of facilities</a:t>
            </a:r>
          </a:p>
          <a:p>
            <a:pPr lvl="1"/>
            <a:r>
              <a:rPr lang="en-US" dirty="0" smtClean="0"/>
              <a:t>Encourage schoolchildren to adopt appropriate </a:t>
            </a:r>
            <a:r>
              <a:rPr lang="en-US" dirty="0" err="1" smtClean="0"/>
              <a:t>behaviours</a:t>
            </a:r>
            <a:r>
              <a:rPr lang="en-US" dirty="0" smtClean="0"/>
              <a:t> at school and at home through hygiene education</a:t>
            </a:r>
          </a:p>
          <a:p>
            <a:pPr lvl="1"/>
            <a:r>
              <a:rPr lang="en-US" dirty="0" smtClean="0"/>
              <a:t>Support </a:t>
            </a:r>
            <a:r>
              <a:rPr lang="en-US" dirty="0"/>
              <a:t>and guide student WASH </a:t>
            </a:r>
            <a:r>
              <a:rPr lang="en-US" dirty="0" smtClean="0"/>
              <a:t>Clubs</a:t>
            </a:r>
            <a:endParaRPr lang="en-US" sz="1400" dirty="0"/>
          </a:p>
          <a:p>
            <a:pPr lvl="1"/>
            <a:r>
              <a:rPr lang="en-US" dirty="0" smtClean="0"/>
              <a:t>Implement </a:t>
            </a:r>
            <a:r>
              <a:rPr lang="en-US" dirty="0" err="1" smtClean="0"/>
              <a:t>handwashing</a:t>
            </a:r>
            <a:r>
              <a:rPr lang="en-US" dirty="0" smtClean="0"/>
              <a:t> activities</a:t>
            </a:r>
            <a:endParaRPr lang="en-US" dirty="0"/>
          </a:p>
          <a:p>
            <a:pPr lvl="1"/>
            <a:r>
              <a:rPr lang="en-US" dirty="0" smtClean="0"/>
              <a:t>Integrate hygiene/HWWS lessons into classroom teaching</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48</a:t>
            </a:fld>
            <a:endParaRPr lang="en-US"/>
          </a:p>
        </p:txBody>
      </p:sp>
    </p:spTree>
    <p:extLst>
      <p:ext uri="{BB962C8B-B14F-4D97-AF65-F5344CB8AC3E}">
        <p14:creationId xmlns:p14="http://schemas.microsoft.com/office/powerpoint/2010/main" val="30376201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Program development</a:t>
            </a:r>
            <a:br>
              <a:rPr lang="en-US" dirty="0"/>
            </a:br>
            <a:r>
              <a:rPr lang="en-US" dirty="0" smtClean="0">
                <a:solidFill>
                  <a:schemeClr val="tx2">
                    <a:lumMod val="60000"/>
                    <a:lumOff val="40000"/>
                  </a:schemeClr>
                </a:solidFill>
              </a:rPr>
              <a:t>Stakeholder engagement-school based</a:t>
            </a:r>
            <a:endParaRPr lang="en-US" dirty="0"/>
          </a:p>
        </p:txBody>
      </p:sp>
      <p:sp>
        <p:nvSpPr>
          <p:cNvPr id="3" name="Content Placeholder 2"/>
          <p:cNvSpPr>
            <a:spLocks noGrp="1"/>
          </p:cNvSpPr>
          <p:nvPr>
            <p:ph idx="1"/>
          </p:nvPr>
        </p:nvSpPr>
        <p:spPr>
          <a:xfrm>
            <a:off x="203200" y="1417638"/>
            <a:ext cx="8940800" cy="5440362"/>
          </a:xfrm>
        </p:spPr>
        <p:txBody>
          <a:bodyPr>
            <a:noAutofit/>
          </a:bodyPr>
          <a:lstStyle/>
          <a:p>
            <a:r>
              <a:rPr lang="en-US" sz="2000" dirty="0" smtClean="0"/>
              <a:t>School directors or head teachers</a:t>
            </a:r>
          </a:p>
          <a:p>
            <a:pPr lvl="1"/>
            <a:r>
              <a:rPr lang="en-US" sz="2000" dirty="0" smtClean="0"/>
              <a:t>Organize the setting of targets for water, sanitation and hygiene at school level</a:t>
            </a:r>
          </a:p>
          <a:p>
            <a:pPr lvl="1"/>
            <a:r>
              <a:rPr lang="en-US" sz="2000" dirty="0" smtClean="0"/>
              <a:t>Ensure liaison with education authorities / other authorities</a:t>
            </a:r>
          </a:p>
          <a:p>
            <a:pPr lvl="1"/>
            <a:r>
              <a:rPr lang="en-US" sz="2000" dirty="0" smtClean="0"/>
              <a:t>Create conditions in which staff are motivated to achieve and maintain targets</a:t>
            </a:r>
          </a:p>
          <a:p>
            <a:pPr lvl="1"/>
            <a:r>
              <a:rPr lang="en-US" sz="2000" dirty="0" smtClean="0"/>
              <a:t>Develop and enforce rules on school HW activities</a:t>
            </a:r>
          </a:p>
          <a:p>
            <a:pPr lvl="1"/>
            <a:r>
              <a:rPr lang="en-US" sz="2000" dirty="0" smtClean="0"/>
              <a:t>Encourage parent–teacher liaison</a:t>
            </a:r>
          </a:p>
          <a:p>
            <a:r>
              <a:rPr lang="en-US" sz="2000" dirty="0" smtClean="0"/>
              <a:t>Parent</a:t>
            </a:r>
            <a:r>
              <a:rPr lang="en-US" sz="2000" dirty="0"/>
              <a:t>–teacher associations, school governors, school committees</a:t>
            </a:r>
          </a:p>
          <a:p>
            <a:pPr lvl="1"/>
            <a:r>
              <a:rPr lang="en-US" sz="2000" dirty="0"/>
              <a:t>Advocate locally for improvements in school water supply, sanitation and hygiene</a:t>
            </a:r>
          </a:p>
          <a:p>
            <a:pPr lvl="1"/>
            <a:r>
              <a:rPr lang="en-US" sz="2000" dirty="0"/>
              <a:t>Raise funds and help plan improvements with school directors and teachers</a:t>
            </a:r>
          </a:p>
          <a:p>
            <a:pPr lvl="1"/>
            <a:r>
              <a:rPr lang="en-US" sz="2000" dirty="0"/>
              <a:t>Support maintenance of school facilities</a:t>
            </a:r>
          </a:p>
          <a:p>
            <a:pPr lvl="1"/>
            <a:r>
              <a:rPr lang="en-US" sz="2000" dirty="0"/>
              <a:t>Support provision of consumables, such as </a:t>
            </a:r>
            <a:r>
              <a:rPr lang="en-US" sz="2000" dirty="0" smtClean="0"/>
              <a:t>soap</a:t>
            </a:r>
            <a:endParaRPr lang="en-US" sz="2000"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49</a:t>
            </a:fld>
            <a:endParaRPr lang="en-US"/>
          </a:p>
        </p:txBody>
      </p:sp>
    </p:spTree>
    <p:extLst>
      <p:ext uri="{BB962C8B-B14F-4D97-AF65-F5344CB8AC3E}">
        <p14:creationId xmlns:p14="http://schemas.microsoft.com/office/powerpoint/2010/main" val="190695998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Developing a Behavior change strategy</a:t>
            </a:r>
            <a:endParaRPr lang="en-US" dirty="0"/>
          </a:p>
        </p:txBody>
      </p:sp>
      <p:sp>
        <p:nvSpPr>
          <p:cNvPr id="5" name="Slide Number Placeholder 4"/>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0830" y="0"/>
            <a:ext cx="1693170" cy="1693170"/>
          </a:xfrm>
          <a:prstGeom prst="ellipse">
            <a:avLst/>
          </a:prstGeom>
        </p:spPr>
      </p:pic>
    </p:spTree>
    <p:extLst>
      <p:ext uri="{BB962C8B-B14F-4D97-AF65-F5344CB8AC3E}">
        <p14:creationId xmlns:p14="http://schemas.microsoft.com/office/powerpoint/2010/main" val="1822115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142503" y="1252728"/>
            <a:ext cx="8849097" cy="5376672"/>
          </a:xfrm>
        </p:spPr>
        <p:txBody>
          <a:bodyPr>
            <a:normAutofit/>
          </a:bodyPr>
          <a:lstStyle/>
          <a:p>
            <a:r>
              <a:rPr lang="en-US" dirty="0" smtClean="0"/>
              <a:t>What is your budget?</a:t>
            </a:r>
          </a:p>
          <a:p>
            <a:r>
              <a:rPr lang="en-US" dirty="0" smtClean="0"/>
              <a:t>What are the capacities of the implementing organization, local universities?</a:t>
            </a:r>
          </a:p>
          <a:p>
            <a:r>
              <a:rPr lang="en-US" dirty="0" smtClean="0"/>
              <a:t>What data are available?</a:t>
            </a:r>
          </a:p>
          <a:p>
            <a:r>
              <a:rPr lang="en-US" dirty="0" smtClean="0"/>
              <a:t>What are the expectations of the donor?</a:t>
            </a:r>
          </a:p>
          <a:p>
            <a:r>
              <a:rPr lang="en-US" dirty="0" smtClean="0"/>
              <a:t>What are the existing policies you are trying to influence?</a:t>
            </a:r>
          </a:p>
          <a:p>
            <a:r>
              <a:rPr lang="en-US" dirty="0" smtClean="0"/>
              <a:t>What are the key risks?</a:t>
            </a:r>
          </a:p>
          <a:p>
            <a:pPr marL="118860" indent="0">
              <a:buNone/>
            </a:pPr>
            <a:endParaRPr lang="en-US" dirty="0"/>
          </a:p>
          <a:p>
            <a:pPr lvl="1"/>
            <a:endParaRPr lang="en-US" dirty="0" smtClean="0"/>
          </a:p>
        </p:txBody>
      </p:sp>
      <p:sp>
        <p:nvSpPr>
          <p:cNvPr id="5" name="Title 4"/>
          <p:cNvSpPr txBox="1">
            <a:spLocks/>
          </p:cNvSpPr>
          <p:nvPr/>
        </p:nvSpPr>
        <p:spPr>
          <a:xfrm>
            <a:off x="142503" y="154380"/>
            <a:ext cx="8229600" cy="1252728"/>
          </a:xfrm>
          <a:prstGeom prst="rect">
            <a:avLst/>
          </a:prstGeom>
        </p:spPr>
        <p:txBody>
          <a:bodyPr vert="horz" lIns="91430" tIns="45716" rIns="45716" bIns="45716" rtlCol="0" anchor="ctr">
            <a:normAutofit fontScale="90000" lnSpcReduction="1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a:solidFill>
                  <a:schemeClr val="tx2"/>
                </a:solidFill>
              </a:rPr>
              <a:t>Program development</a:t>
            </a:r>
            <a:r>
              <a:rPr lang="en-US" b="0" dirty="0"/>
              <a:t/>
            </a:r>
            <a:br>
              <a:rPr lang="en-US" b="0" dirty="0"/>
            </a:br>
            <a:r>
              <a:rPr lang="en-US" b="0" dirty="0" smtClean="0">
                <a:solidFill>
                  <a:schemeClr val="tx2">
                    <a:lumMod val="60000"/>
                    <a:lumOff val="40000"/>
                  </a:schemeClr>
                </a:solidFill>
              </a:rPr>
              <a:t>Context and resources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50</a:t>
            </a:fld>
            <a:endParaRPr lang="en-US"/>
          </a:p>
        </p:txBody>
      </p:sp>
    </p:spTree>
    <p:extLst>
      <p:ext uri="{BB962C8B-B14F-4D97-AF65-F5344CB8AC3E}">
        <p14:creationId xmlns:p14="http://schemas.microsoft.com/office/powerpoint/2010/main" val="11238808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type="body" idx="1"/>
          </p:nvPr>
        </p:nvSpPr>
        <p:spPr>
          <a:xfrm>
            <a:off x="136310" y="1252728"/>
            <a:ext cx="9007690" cy="5605272"/>
          </a:xfrm>
        </p:spPr>
        <p:txBody>
          <a:bodyPr>
            <a:normAutofit/>
          </a:bodyPr>
          <a:lstStyle/>
          <a:p>
            <a:r>
              <a:rPr lang="en-US" dirty="0" smtClean="0"/>
              <a:t>Establish expectations for what data will be generated</a:t>
            </a:r>
          </a:p>
          <a:p>
            <a:pPr lvl="1"/>
            <a:r>
              <a:rPr lang="en-US" dirty="0" smtClean="0"/>
              <a:t>What are the expectations for each stakeholder?</a:t>
            </a:r>
          </a:p>
          <a:p>
            <a:pPr lvl="1"/>
            <a:r>
              <a:rPr lang="en-US" dirty="0" smtClean="0"/>
              <a:t>When and how will the data be synthesized for different stakeholders?</a:t>
            </a:r>
          </a:p>
          <a:p>
            <a:pPr lvl="1"/>
            <a:r>
              <a:rPr lang="en-US" dirty="0"/>
              <a:t>Is failure an option?</a:t>
            </a:r>
          </a:p>
          <a:p>
            <a:r>
              <a:rPr lang="en-US" dirty="0" smtClean="0"/>
              <a:t>Generate a timeline for feedback</a:t>
            </a:r>
          </a:p>
          <a:p>
            <a:r>
              <a:rPr lang="en-US" dirty="0" smtClean="0"/>
              <a:t>Establish how each stakeholder will receive the synthesized data</a:t>
            </a:r>
          </a:p>
          <a:p>
            <a:r>
              <a:rPr lang="en-US" dirty="0" smtClean="0"/>
              <a:t>Identify what you expect them to do with that data</a:t>
            </a:r>
          </a:p>
          <a:p>
            <a:pPr lvl="1"/>
            <a:endParaRPr lang="en-US" dirty="0" smtClean="0"/>
          </a:p>
          <a:p>
            <a:pPr lvl="1"/>
            <a:endParaRPr lang="en-US" dirty="0" smtClean="0"/>
          </a:p>
        </p:txBody>
      </p:sp>
      <p:sp>
        <p:nvSpPr>
          <p:cNvPr id="5" name="Title 4"/>
          <p:cNvSpPr txBox="1">
            <a:spLocks/>
          </p:cNvSpPr>
          <p:nvPr/>
        </p:nvSpPr>
        <p:spPr>
          <a:xfrm>
            <a:off x="136310" y="118753"/>
            <a:ext cx="9126445" cy="1252728"/>
          </a:xfrm>
          <a:prstGeom prst="rect">
            <a:avLst/>
          </a:prstGeom>
        </p:spPr>
        <p:txBody>
          <a:bodyPr vert="horz" lIns="91430" tIns="45716" rIns="45716" bIns="45716" rtlCol="0" anchor="ctr">
            <a:normAutofit fontScale="90000" lnSpcReduction="1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a:solidFill>
                  <a:schemeClr val="tx2"/>
                </a:solidFill>
              </a:rPr>
              <a:t>Program development</a:t>
            </a:r>
            <a:r>
              <a:rPr lang="en-US" dirty="0"/>
              <a:t/>
            </a:r>
            <a:br>
              <a:rPr lang="en-US" dirty="0"/>
            </a:br>
            <a:r>
              <a:rPr lang="en-US" b="0" dirty="0" smtClean="0">
                <a:solidFill>
                  <a:schemeClr val="tx2">
                    <a:lumMod val="60000"/>
                    <a:lumOff val="40000"/>
                  </a:schemeClr>
                </a:solidFill>
              </a:rPr>
              <a:t>Data management and feedback plan</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51</a:t>
            </a:fld>
            <a:endParaRPr lang="en-US"/>
          </a:p>
        </p:txBody>
      </p:sp>
    </p:spTree>
    <p:extLst>
      <p:ext uri="{BB962C8B-B14F-4D97-AF65-F5344CB8AC3E}">
        <p14:creationId xmlns:p14="http://schemas.microsoft.com/office/powerpoint/2010/main" val="369919272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7" name="Group 7"/>
          <p:cNvGrpSpPr>
            <a:grpSpLocks/>
          </p:cNvGrpSpPr>
          <p:nvPr/>
        </p:nvGrpSpPr>
        <p:grpSpPr bwMode="auto">
          <a:xfrm>
            <a:off x="188913" y="3005140"/>
            <a:ext cx="2214562" cy="941387"/>
            <a:chOff x="573073" y="2323433"/>
            <a:chExt cx="2214850" cy="1177206"/>
          </a:xfrm>
        </p:grpSpPr>
        <p:sp>
          <p:nvSpPr>
            <p:cNvPr id="6" name="Oval 5"/>
            <p:cNvSpPr/>
            <p:nvPr/>
          </p:nvSpPr>
          <p:spPr>
            <a:xfrm>
              <a:off x="573073" y="2323433"/>
              <a:ext cx="2214850" cy="1177206"/>
            </a:xfrm>
            <a:prstGeom prst="ellipse">
              <a:avLst/>
            </a:prstGeom>
            <a:solidFill>
              <a:schemeClr val="accent2"/>
            </a:solid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b="0" dirty="0">
                <a:ln>
                  <a:solidFill>
                    <a:schemeClr val="tx1"/>
                  </a:solidFill>
                </a:ln>
              </a:endParaRPr>
            </a:p>
          </p:txBody>
        </p:sp>
        <p:sp>
          <p:nvSpPr>
            <p:cNvPr id="29711" name="TextBox 6"/>
            <p:cNvSpPr txBox="1">
              <a:spLocks noChangeArrowheads="1"/>
            </p:cNvSpPr>
            <p:nvPr/>
          </p:nvSpPr>
          <p:spPr bwMode="auto">
            <a:xfrm>
              <a:off x="774424" y="2542706"/>
              <a:ext cx="1870390" cy="8089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sz="3600" b="1">
                  <a:solidFill>
                    <a:schemeClr val="tx1"/>
                  </a:solidFill>
                  <a:latin typeface="Tahoma" charset="0"/>
                  <a:ea typeface="ＭＳ Ｐゴシック" charset="0"/>
                  <a:cs typeface="ＭＳ Ｐゴシック" charset="0"/>
                </a:defRPr>
              </a:lvl1pPr>
              <a:lvl2pPr marL="742950" indent="-285750" eaLnBrk="0" hangingPunct="0">
                <a:defRPr kumimoji="1" sz="3600" b="1">
                  <a:solidFill>
                    <a:schemeClr val="tx1"/>
                  </a:solidFill>
                  <a:latin typeface="Tahoma" charset="0"/>
                  <a:ea typeface="ＭＳ Ｐゴシック" charset="0"/>
                </a:defRPr>
              </a:lvl2pPr>
              <a:lvl3pPr marL="1143000" indent="-228600" eaLnBrk="0" hangingPunct="0">
                <a:defRPr kumimoji="1" sz="3600" b="1">
                  <a:solidFill>
                    <a:schemeClr val="tx1"/>
                  </a:solidFill>
                  <a:latin typeface="Tahoma" charset="0"/>
                  <a:ea typeface="ＭＳ Ｐゴシック" charset="0"/>
                </a:defRPr>
              </a:lvl3pPr>
              <a:lvl4pPr marL="1600200" indent="-228600" eaLnBrk="0" hangingPunct="0">
                <a:defRPr kumimoji="1" sz="3600" b="1">
                  <a:solidFill>
                    <a:schemeClr val="tx1"/>
                  </a:solidFill>
                  <a:latin typeface="Tahoma" charset="0"/>
                  <a:ea typeface="ＭＳ Ｐゴシック" charset="0"/>
                </a:defRPr>
              </a:lvl4pPr>
              <a:lvl5pPr marL="2057400" indent="-228600" eaLnBrk="0" hangingPunct="0">
                <a:defRPr kumimoji="1" sz="3600" b="1">
                  <a:solidFill>
                    <a:schemeClr val="tx1"/>
                  </a:solidFill>
                  <a:latin typeface="Tahoma" charset="0"/>
                  <a:ea typeface="ＭＳ Ｐゴシック" charset="0"/>
                </a:defRPr>
              </a:lvl5pPr>
              <a:lvl6pPr marL="2514600" indent="-228600" eaLnBrk="0" fontAlgn="base" hangingPunct="0">
                <a:spcBef>
                  <a:spcPct val="0"/>
                </a:spcBef>
                <a:spcAft>
                  <a:spcPct val="0"/>
                </a:spcAft>
                <a:defRPr kumimoji="1" sz="3600" b="1">
                  <a:solidFill>
                    <a:schemeClr val="tx1"/>
                  </a:solidFill>
                  <a:latin typeface="Tahoma" charset="0"/>
                  <a:ea typeface="ＭＳ Ｐゴシック" charset="0"/>
                </a:defRPr>
              </a:lvl6pPr>
              <a:lvl7pPr marL="2971800" indent="-228600" eaLnBrk="0" fontAlgn="base" hangingPunct="0">
                <a:spcBef>
                  <a:spcPct val="0"/>
                </a:spcBef>
                <a:spcAft>
                  <a:spcPct val="0"/>
                </a:spcAft>
                <a:defRPr kumimoji="1" sz="3600" b="1">
                  <a:solidFill>
                    <a:schemeClr val="tx1"/>
                  </a:solidFill>
                  <a:latin typeface="Tahoma" charset="0"/>
                  <a:ea typeface="ＭＳ Ｐゴシック" charset="0"/>
                </a:defRPr>
              </a:lvl7pPr>
              <a:lvl8pPr marL="3429000" indent="-228600" eaLnBrk="0" fontAlgn="base" hangingPunct="0">
                <a:spcBef>
                  <a:spcPct val="0"/>
                </a:spcBef>
                <a:spcAft>
                  <a:spcPct val="0"/>
                </a:spcAft>
                <a:defRPr kumimoji="1" sz="3600" b="1">
                  <a:solidFill>
                    <a:schemeClr val="tx1"/>
                  </a:solidFill>
                  <a:latin typeface="Tahoma" charset="0"/>
                  <a:ea typeface="ＭＳ Ｐゴシック" charset="0"/>
                </a:defRPr>
              </a:lvl8pPr>
              <a:lvl9pPr marL="3886200" indent="-228600" eaLnBrk="0" fontAlgn="base" hangingPunct="0">
                <a:spcBef>
                  <a:spcPct val="0"/>
                </a:spcBef>
                <a:spcAft>
                  <a:spcPct val="0"/>
                </a:spcAft>
                <a:defRPr kumimoji="1" sz="3600" b="1">
                  <a:solidFill>
                    <a:schemeClr val="tx1"/>
                  </a:solidFill>
                  <a:latin typeface="Tahoma" charset="0"/>
                  <a:ea typeface="ＭＳ Ｐゴシック" charset="0"/>
                </a:defRPr>
              </a:lvl9pPr>
            </a:lstStyle>
            <a:p>
              <a:pPr eaLnBrk="1" hangingPunct="1"/>
              <a:r>
                <a:rPr lang="en-US" sz="1800" b="0" dirty="0">
                  <a:latin typeface="Calibri" charset="0"/>
                </a:rPr>
                <a:t>Program activities</a:t>
              </a:r>
            </a:p>
            <a:p>
              <a:pPr eaLnBrk="1" hangingPunct="1"/>
              <a:r>
                <a:rPr lang="en-US" sz="1800" b="0" dirty="0">
                  <a:latin typeface="Calibri" charset="0"/>
                </a:rPr>
                <a:t>&amp; outputs</a:t>
              </a:r>
            </a:p>
          </p:txBody>
        </p:sp>
      </p:grpSp>
      <p:grpSp>
        <p:nvGrpSpPr>
          <p:cNvPr id="4" name="Group 3"/>
          <p:cNvGrpSpPr/>
          <p:nvPr/>
        </p:nvGrpSpPr>
        <p:grpSpPr>
          <a:xfrm>
            <a:off x="1296790" y="1864321"/>
            <a:ext cx="4325443" cy="3379132"/>
            <a:chOff x="1296788" y="1864321"/>
            <a:chExt cx="4325443" cy="3379132"/>
          </a:xfrm>
          <a:solidFill>
            <a:srgbClr val="FFB74D"/>
          </a:solidFill>
        </p:grpSpPr>
        <p:sp>
          <p:nvSpPr>
            <p:cNvPr id="77" name="Rectangle 76"/>
            <p:cNvSpPr/>
            <p:nvPr/>
          </p:nvSpPr>
          <p:spPr bwMode="auto">
            <a:xfrm>
              <a:off x="4357688" y="3180458"/>
              <a:ext cx="1264543" cy="851793"/>
            </a:xfrm>
            <a:prstGeom prst="rect">
              <a:avLst/>
            </a:prstGeom>
            <a:grp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b="0" dirty="0">
                  <a:solidFill>
                    <a:srgbClr val="000000"/>
                  </a:solidFill>
                  <a:latin typeface="Calibri"/>
                  <a:cs typeface="Calibri"/>
                </a:rPr>
                <a:t>Critical reflection</a:t>
              </a:r>
            </a:p>
          </p:txBody>
        </p:sp>
        <p:cxnSp>
          <p:nvCxnSpPr>
            <p:cNvPr id="78" name="Straight Arrow Connector 77"/>
            <p:cNvCxnSpPr>
              <a:stCxn id="6" idx="4"/>
              <a:endCxn id="77" idx="2"/>
            </p:cNvCxnSpPr>
            <p:nvPr/>
          </p:nvCxnSpPr>
          <p:spPr bwMode="auto">
            <a:xfrm rot="16200000" flipH="1">
              <a:off x="3100338" y="2142877"/>
              <a:ext cx="85824" cy="3692923"/>
            </a:xfrm>
            <a:prstGeom prst="curvedConnector3">
              <a:avLst>
                <a:gd name="adj1" fmla="val 2035962"/>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77"/>
            <p:cNvCxnSpPr>
              <a:stCxn id="77" idx="0"/>
              <a:endCxn id="6" idx="0"/>
            </p:cNvCxnSpPr>
            <p:nvPr/>
          </p:nvCxnSpPr>
          <p:spPr bwMode="auto">
            <a:xfrm rot="16200000" flipV="1">
              <a:off x="3055689" y="1246435"/>
              <a:ext cx="175122" cy="3692923"/>
            </a:xfrm>
            <a:prstGeom prst="curvedConnector3">
              <a:avLst>
                <a:gd name="adj1" fmla="val 857879"/>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360" name="TextBox 65"/>
            <p:cNvSpPr txBox="1">
              <a:spLocks noChangeArrowheads="1"/>
            </p:cNvSpPr>
            <p:nvPr/>
          </p:nvSpPr>
          <p:spPr bwMode="auto">
            <a:xfrm>
              <a:off x="4025801" y="4874121"/>
              <a:ext cx="1240431" cy="369332"/>
            </a:xfrm>
            <a:prstGeom prst="rect">
              <a:avLst/>
            </a:prstGeom>
            <a:grpFill/>
            <a:ln w="38100" cmpd="sng">
              <a:solidFill>
                <a:schemeClr val="tx1"/>
              </a:solidFill>
              <a:miter lim="800000"/>
              <a:headEnd/>
              <a:tailEnd/>
            </a:ln>
          </p:spPr>
          <p:txBody>
            <a:bodyPr wrap="none">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Monitoring</a:t>
              </a:r>
            </a:p>
          </p:txBody>
        </p:sp>
        <p:sp>
          <p:nvSpPr>
            <p:cNvPr id="14361" name="TextBox 68"/>
            <p:cNvSpPr txBox="1">
              <a:spLocks noChangeArrowheads="1"/>
            </p:cNvSpPr>
            <p:nvPr/>
          </p:nvSpPr>
          <p:spPr bwMode="auto">
            <a:xfrm>
              <a:off x="3820915" y="1864321"/>
              <a:ext cx="1193543" cy="369332"/>
            </a:xfrm>
            <a:prstGeom prst="rect">
              <a:avLst/>
            </a:prstGeom>
            <a:grpFill/>
            <a:ln w="38100" cmpd="sng">
              <a:solidFill>
                <a:schemeClr val="tx1"/>
              </a:solidFill>
              <a:miter lim="800000"/>
              <a:headEnd/>
              <a:tailEnd/>
            </a:ln>
          </p:spPr>
          <p:txBody>
            <a:bodyPr wrap="none">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Innovation</a:t>
              </a:r>
            </a:p>
          </p:txBody>
        </p:sp>
      </p:grpSp>
      <p:grpSp>
        <p:nvGrpSpPr>
          <p:cNvPr id="7" name="Group 6"/>
          <p:cNvGrpSpPr/>
          <p:nvPr/>
        </p:nvGrpSpPr>
        <p:grpSpPr>
          <a:xfrm>
            <a:off x="1296791" y="3180459"/>
            <a:ext cx="7528719" cy="2683135"/>
            <a:chOff x="1296789" y="3180458"/>
            <a:chExt cx="7528719" cy="2683135"/>
          </a:xfrm>
          <a:solidFill>
            <a:srgbClr val="CCFFCC"/>
          </a:solidFill>
        </p:grpSpPr>
        <p:sp>
          <p:nvSpPr>
            <p:cNvPr id="97" name="Rectangle 96"/>
            <p:cNvSpPr/>
            <p:nvPr/>
          </p:nvSpPr>
          <p:spPr bwMode="auto">
            <a:xfrm>
              <a:off x="7542114" y="3180458"/>
              <a:ext cx="1283394" cy="851793"/>
            </a:xfrm>
            <a:prstGeom prst="rect">
              <a:avLst/>
            </a:prstGeom>
            <a:grp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28575" tIns="14288" rIns="28575" bIns="14288" anchor="ctr"/>
            <a:lstStyle/>
            <a:p>
              <a:pPr algn="ctr">
                <a:defRPr/>
              </a:pPr>
              <a:r>
                <a:rPr lang="en-US" sz="1800" b="0" dirty="0">
                  <a:solidFill>
                    <a:srgbClr val="000000"/>
                  </a:solidFill>
                  <a:latin typeface="Calibri"/>
                  <a:cs typeface="Calibri"/>
                </a:rPr>
                <a:t>Replicate</a:t>
              </a:r>
            </a:p>
          </p:txBody>
        </p:sp>
        <p:cxnSp>
          <p:nvCxnSpPr>
            <p:cNvPr id="98" name="Straight Arrow Connector 115"/>
            <p:cNvCxnSpPr>
              <a:stCxn id="6" idx="4"/>
              <a:endCxn id="97" idx="2"/>
            </p:cNvCxnSpPr>
            <p:nvPr/>
          </p:nvCxnSpPr>
          <p:spPr bwMode="auto">
            <a:xfrm rot="16200000" flipH="1">
              <a:off x="4697264" y="545455"/>
              <a:ext cx="86320" cy="6887270"/>
            </a:xfrm>
            <a:prstGeom prst="curvedConnector3">
              <a:avLst>
                <a:gd name="adj1" fmla="val 3247783"/>
              </a:avLst>
            </a:prstGeom>
            <a:grpFill/>
            <a:ln w="38100" cmpd="sng">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4355" name="TextBox 102"/>
            <p:cNvSpPr txBox="1">
              <a:spLocks noChangeArrowheads="1"/>
            </p:cNvSpPr>
            <p:nvPr/>
          </p:nvSpPr>
          <p:spPr bwMode="auto">
            <a:xfrm>
              <a:off x="6758684" y="5557739"/>
              <a:ext cx="1835051" cy="305854"/>
            </a:xfrm>
            <a:prstGeom prst="rect">
              <a:avLst/>
            </a:prstGeom>
            <a:grpFill/>
            <a:ln w="25400">
              <a:solidFill>
                <a:schemeClr val="tx1"/>
              </a:solidFill>
              <a:miter lim="800000"/>
              <a:headEnd/>
              <a:tailEnd/>
            </a:ln>
          </p:spPr>
          <p:txBody>
            <a:bodyPr lIns="28575" tIns="14288" rIns="28575" bIns="14288">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t> Applied Research</a:t>
              </a:r>
            </a:p>
          </p:txBody>
        </p:sp>
      </p:grpSp>
      <p:grpSp>
        <p:nvGrpSpPr>
          <p:cNvPr id="11" name="Group 10"/>
          <p:cNvGrpSpPr/>
          <p:nvPr/>
        </p:nvGrpSpPr>
        <p:grpSpPr>
          <a:xfrm>
            <a:off x="1296789" y="1371602"/>
            <a:ext cx="6041430" cy="4106505"/>
            <a:chOff x="1296789" y="1371600"/>
            <a:chExt cx="6041430" cy="4106505"/>
          </a:xfrm>
          <a:solidFill>
            <a:srgbClr val="FFFF00"/>
          </a:solidFill>
        </p:grpSpPr>
        <p:sp>
          <p:nvSpPr>
            <p:cNvPr id="81" name="Rectangle 80"/>
            <p:cNvSpPr/>
            <p:nvPr/>
          </p:nvSpPr>
          <p:spPr bwMode="auto">
            <a:xfrm>
              <a:off x="5819677" y="3180457"/>
              <a:ext cx="1518542" cy="851792"/>
            </a:xfrm>
            <a:prstGeom prst="rect">
              <a:avLst/>
            </a:prstGeom>
            <a:grp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b="0" dirty="0">
                  <a:solidFill>
                    <a:srgbClr val="000000"/>
                  </a:solidFill>
                  <a:latin typeface="Calibri"/>
                  <a:cs typeface="Calibri"/>
                </a:rPr>
                <a:t>Assess program impact</a:t>
              </a:r>
            </a:p>
          </p:txBody>
        </p:sp>
        <p:grpSp>
          <p:nvGrpSpPr>
            <p:cNvPr id="5" name="Group 4"/>
            <p:cNvGrpSpPr/>
            <p:nvPr/>
          </p:nvGrpSpPr>
          <p:grpSpPr>
            <a:xfrm>
              <a:off x="1296789" y="1371600"/>
              <a:ext cx="5428095" cy="4106505"/>
              <a:chOff x="1296789" y="1371600"/>
              <a:chExt cx="5428095" cy="4106505"/>
            </a:xfrm>
            <a:grpFill/>
          </p:grpSpPr>
          <p:cxnSp>
            <p:nvCxnSpPr>
              <p:cNvPr id="116" name="Straight Arrow Connector 115"/>
              <p:cNvCxnSpPr>
                <a:stCxn id="6" idx="4"/>
                <a:endCxn id="81" idx="2"/>
              </p:cNvCxnSpPr>
              <p:nvPr/>
            </p:nvCxnSpPr>
            <p:spPr bwMode="auto">
              <a:xfrm rot="16200000" flipH="1">
                <a:off x="3894832" y="1347887"/>
                <a:ext cx="86320" cy="5282405"/>
              </a:xfrm>
              <a:prstGeom prst="curvedConnector3">
                <a:avLst>
                  <a:gd name="adj1" fmla="val 2777793"/>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349" name="TextBox 66"/>
              <p:cNvSpPr txBox="1">
                <a:spLocks noChangeArrowheads="1"/>
              </p:cNvSpPr>
              <p:nvPr/>
            </p:nvSpPr>
            <p:spPr bwMode="auto">
              <a:xfrm>
                <a:off x="5556250" y="5108773"/>
                <a:ext cx="1168634" cy="369332"/>
              </a:xfrm>
              <a:prstGeom prst="rect">
                <a:avLst/>
              </a:prstGeom>
              <a:grpFill/>
              <a:ln w="25400">
                <a:solidFill>
                  <a:schemeClr val="tx1"/>
                </a:solidFill>
                <a:miter lim="800000"/>
                <a:headEnd/>
                <a:tailEnd/>
              </a:ln>
            </p:spPr>
            <p:txBody>
              <a:bodyPr wrap="none">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Evaluation</a:t>
                </a:r>
              </a:p>
            </p:txBody>
          </p:sp>
          <p:cxnSp>
            <p:nvCxnSpPr>
              <p:cNvPr id="79" name="Straight Arrow Connector 17"/>
              <p:cNvCxnSpPr>
                <a:stCxn id="81" idx="0"/>
                <a:endCxn id="6" idx="0"/>
              </p:cNvCxnSpPr>
              <p:nvPr/>
            </p:nvCxnSpPr>
            <p:spPr bwMode="auto">
              <a:xfrm rot="16200000" flipV="1">
                <a:off x="3850432" y="451693"/>
                <a:ext cx="175121" cy="5282405"/>
              </a:xfrm>
              <a:prstGeom prst="curvedConnector3">
                <a:avLst>
                  <a:gd name="adj1" fmla="val 1102675"/>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 name="TextBox 81"/>
              <p:cNvSpPr txBox="1">
                <a:spLocks noChangeArrowheads="1"/>
              </p:cNvSpPr>
              <p:nvPr/>
            </p:nvSpPr>
            <p:spPr bwMode="auto">
              <a:xfrm>
                <a:off x="4276298" y="1371600"/>
                <a:ext cx="1678878" cy="369332"/>
              </a:xfrm>
              <a:prstGeom prst="rect">
                <a:avLst/>
              </a:prstGeom>
              <a:grpFill/>
              <a:ln w="25400">
                <a:solidFill>
                  <a:schemeClr val="tx1"/>
                </a:solidFill>
                <a:miter lim="800000"/>
                <a:headEnd/>
                <a:tailEnd/>
              </a:ln>
            </p:spPr>
            <p:txBody>
              <a:bodyPr wrap="none">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Lessons learned</a:t>
                </a:r>
              </a:p>
            </p:txBody>
          </p:sp>
        </p:grpSp>
      </p:grpSp>
      <p:grpSp>
        <p:nvGrpSpPr>
          <p:cNvPr id="8" name="Group 7"/>
          <p:cNvGrpSpPr>
            <a:grpSpLocks/>
          </p:cNvGrpSpPr>
          <p:nvPr/>
        </p:nvGrpSpPr>
        <p:grpSpPr bwMode="auto">
          <a:xfrm>
            <a:off x="1296990" y="550863"/>
            <a:ext cx="7724775" cy="2628900"/>
            <a:chOff x="1296790" y="551655"/>
            <a:chExt cx="7724676" cy="2628804"/>
          </a:xfrm>
        </p:grpSpPr>
        <p:sp>
          <p:nvSpPr>
            <p:cNvPr id="143" name="Oval 142"/>
            <p:cNvSpPr/>
            <p:nvPr/>
          </p:nvSpPr>
          <p:spPr bwMode="auto">
            <a:xfrm>
              <a:off x="6992667" y="551655"/>
              <a:ext cx="2028799" cy="707999"/>
            </a:xfrm>
            <a:prstGeom prst="ellipse">
              <a:avLst/>
            </a:prstGeom>
            <a:solidFill>
              <a:schemeClr val="tx2">
                <a:lumMod val="60000"/>
                <a:lumOff val="40000"/>
              </a:schemeClr>
            </a:solid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28575" tIns="14288" rIns="28575" bIns="14288" anchor="ctr"/>
            <a:lstStyle/>
            <a:p>
              <a:pPr algn="ctr">
                <a:defRPr/>
              </a:pPr>
              <a:r>
                <a:rPr lang="en-US" sz="1800" b="0" dirty="0">
                  <a:solidFill>
                    <a:srgbClr val="000000"/>
                  </a:solidFill>
                  <a:latin typeface="Calibri"/>
                  <a:cs typeface="Calibri"/>
                </a:rPr>
                <a:t>Go to scale</a:t>
              </a:r>
            </a:p>
          </p:txBody>
        </p:sp>
        <p:sp>
          <p:nvSpPr>
            <p:cNvPr id="36" name="Oval 35"/>
            <p:cNvSpPr/>
            <p:nvPr/>
          </p:nvSpPr>
          <p:spPr bwMode="auto">
            <a:xfrm>
              <a:off x="6714858" y="1177107"/>
              <a:ext cx="2306608" cy="687362"/>
            </a:xfrm>
            <a:prstGeom prst="ellipse">
              <a:avLst/>
            </a:prstGeom>
            <a:solidFill>
              <a:schemeClr val="tx2">
                <a:lumMod val="60000"/>
                <a:lumOff val="40000"/>
              </a:schemeClr>
            </a:solid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28575" tIns="14288" rIns="28575" bIns="14288" anchor="ctr"/>
            <a:lstStyle/>
            <a:p>
              <a:pPr algn="ctr">
                <a:defRPr/>
              </a:pPr>
              <a:r>
                <a:rPr lang="en-US" sz="1800" b="0" dirty="0">
                  <a:solidFill>
                    <a:srgbClr val="000000"/>
                  </a:solidFill>
                  <a:latin typeface="Calibri"/>
                  <a:cs typeface="Calibri"/>
                </a:rPr>
                <a:t>Sector-wide knowledge</a:t>
              </a:r>
            </a:p>
          </p:txBody>
        </p:sp>
        <p:cxnSp>
          <p:nvCxnSpPr>
            <p:cNvPr id="108" name="Straight Arrow Connector 115"/>
            <p:cNvCxnSpPr>
              <a:stCxn id="97" idx="0"/>
              <a:endCxn id="85" idx="4"/>
            </p:cNvCxnSpPr>
            <p:nvPr/>
          </p:nvCxnSpPr>
          <p:spPr bwMode="auto">
            <a:xfrm rot="16200000" flipV="1">
              <a:off x="7569724" y="2566906"/>
              <a:ext cx="676250" cy="550856"/>
            </a:xfrm>
            <a:prstGeom prst="curvedConnector3">
              <a:avLst>
                <a:gd name="adj1" fmla="val 50000"/>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85" name="Oval 84"/>
            <p:cNvSpPr/>
            <p:nvPr/>
          </p:nvSpPr>
          <p:spPr bwMode="auto">
            <a:xfrm>
              <a:off x="6437049" y="1816846"/>
              <a:ext cx="2389156" cy="687363"/>
            </a:xfrm>
            <a:prstGeom prst="ellipse">
              <a:avLst/>
            </a:prstGeom>
            <a:solidFill>
              <a:schemeClr val="tx2">
                <a:lumMod val="60000"/>
                <a:lumOff val="40000"/>
              </a:schemeClr>
            </a:solidFill>
            <a:ln w="254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b="0" dirty="0">
                  <a:solidFill>
                    <a:srgbClr val="000000"/>
                  </a:solidFill>
                  <a:latin typeface="Calibri"/>
                  <a:cs typeface="Calibri"/>
                </a:rPr>
                <a:t>Government advocacy</a:t>
              </a:r>
            </a:p>
          </p:txBody>
        </p:sp>
        <p:cxnSp>
          <p:nvCxnSpPr>
            <p:cNvPr id="139" name="Straight Arrow Connector 115"/>
            <p:cNvCxnSpPr>
              <a:stCxn id="81" idx="0"/>
              <a:endCxn id="85" idx="4"/>
            </p:cNvCxnSpPr>
            <p:nvPr/>
          </p:nvCxnSpPr>
          <p:spPr bwMode="auto">
            <a:xfrm rot="5400000" flipH="1" flipV="1">
              <a:off x="6767252" y="2315291"/>
              <a:ext cx="676250" cy="1054086"/>
            </a:xfrm>
            <a:prstGeom prst="curvedConnector3">
              <a:avLst>
                <a:gd name="adj1" fmla="val 50000"/>
              </a:avLst>
            </a:prstGeom>
            <a:ln w="38100" cmpd="sng">
              <a:solidFill>
                <a:schemeClr val="tx1"/>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115"/>
            <p:cNvCxnSpPr>
              <a:stCxn id="143" idx="0"/>
              <a:endCxn id="6" idx="0"/>
            </p:cNvCxnSpPr>
            <p:nvPr/>
          </p:nvCxnSpPr>
          <p:spPr bwMode="auto">
            <a:xfrm rot="16200000" flipH="1" flipV="1">
              <a:off x="3424835" y="-1576390"/>
              <a:ext cx="2454185" cy="6710276"/>
            </a:xfrm>
            <a:prstGeom prst="curvedConnector3">
              <a:avLst>
                <a:gd name="adj1" fmla="val -9317"/>
              </a:avLst>
            </a:prstGeom>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1213944" y="2438400"/>
            <a:ext cx="2957014" cy="2455308"/>
            <a:chOff x="1213943" y="2438400"/>
            <a:chExt cx="2957014" cy="2455308"/>
          </a:xfrm>
          <a:solidFill>
            <a:srgbClr val="FF897A"/>
          </a:solidFill>
        </p:grpSpPr>
        <p:grpSp>
          <p:nvGrpSpPr>
            <p:cNvPr id="3" name="Group 2"/>
            <p:cNvGrpSpPr/>
            <p:nvPr/>
          </p:nvGrpSpPr>
          <p:grpSpPr>
            <a:xfrm>
              <a:off x="1296789" y="2438400"/>
              <a:ext cx="2874168" cy="2455308"/>
              <a:chOff x="1296789" y="2438400"/>
              <a:chExt cx="2874168" cy="2455308"/>
            </a:xfrm>
            <a:grpFill/>
          </p:grpSpPr>
          <p:sp>
            <p:nvSpPr>
              <p:cNvPr id="9" name="Rectangle 8"/>
              <p:cNvSpPr/>
              <p:nvPr/>
            </p:nvSpPr>
            <p:spPr bwMode="auto">
              <a:xfrm>
                <a:off x="2514600" y="3200400"/>
                <a:ext cx="1656357" cy="1010542"/>
              </a:xfrm>
              <a:prstGeom prst="rect">
                <a:avLst/>
              </a:prstGeom>
              <a:grpFill/>
              <a:ln w="38100" cap="rnd"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b="0" dirty="0">
                    <a:solidFill>
                      <a:srgbClr val="000000"/>
                    </a:solidFill>
                    <a:latin typeface="Calibri"/>
                    <a:cs typeface="Calibri"/>
                  </a:rPr>
                  <a:t>Assess approaches</a:t>
                </a:r>
              </a:p>
              <a:p>
                <a:pPr algn="ctr">
                  <a:defRPr/>
                </a:pPr>
                <a:r>
                  <a:rPr lang="en-US" sz="1800" b="0" dirty="0">
                    <a:solidFill>
                      <a:srgbClr val="000000"/>
                    </a:solidFill>
                    <a:latin typeface="Calibri"/>
                    <a:cs typeface="Calibri"/>
                  </a:rPr>
                  <a:t>&amp; beneficiaries</a:t>
                </a:r>
                <a:endParaRPr lang="en-US" sz="1800" b="0" dirty="0">
                  <a:latin typeface="Calibri"/>
                  <a:cs typeface="Calibri"/>
                </a:endParaRPr>
              </a:p>
            </p:txBody>
          </p:sp>
          <p:cxnSp>
            <p:nvCxnSpPr>
              <p:cNvPr id="18" name="Straight Arrow Connector 17"/>
              <p:cNvCxnSpPr>
                <a:stCxn id="6" idx="4"/>
                <a:endCxn id="9" idx="2"/>
              </p:cNvCxnSpPr>
              <p:nvPr/>
            </p:nvCxnSpPr>
            <p:spPr bwMode="auto">
              <a:xfrm rot="16200000" flipH="1">
                <a:off x="2187279" y="3055441"/>
                <a:ext cx="265011" cy="2045989"/>
              </a:xfrm>
              <a:prstGeom prst="curvedConnector3">
                <a:avLst>
                  <a:gd name="adj1" fmla="val 505779"/>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364" name="TextBox 32"/>
              <p:cNvSpPr txBox="1">
                <a:spLocks noChangeArrowheads="1"/>
              </p:cNvSpPr>
              <p:nvPr/>
            </p:nvSpPr>
            <p:spPr bwMode="auto">
              <a:xfrm>
                <a:off x="2601515" y="4524376"/>
                <a:ext cx="968008" cy="369332"/>
              </a:xfrm>
              <a:prstGeom prst="rect">
                <a:avLst/>
              </a:prstGeom>
              <a:grpFill/>
              <a:ln w="38100" cap="rnd" cmpd="sng">
                <a:solidFill>
                  <a:schemeClr val="tx1"/>
                </a:solidFill>
                <a:miter lim="800000"/>
                <a:headEnd/>
                <a:tailEnd/>
              </a:ln>
            </p:spPr>
            <p:txBody>
              <a:bodyPr wrap="none">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Baseline</a:t>
                </a:r>
              </a:p>
            </p:txBody>
          </p:sp>
          <p:cxnSp>
            <p:nvCxnSpPr>
              <p:cNvPr id="59" name="Straight Arrow Connector 17"/>
              <p:cNvCxnSpPr/>
              <p:nvPr/>
            </p:nvCxnSpPr>
            <p:spPr bwMode="auto">
              <a:xfrm rot="16200000" flipV="1">
                <a:off x="2234902" y="2067223"/>
                <a:ext cx="175121" cy="2051348"/>
              </a:xfrm>
              <a:prstGeom prst="curvedConnector3">
                <a:avLst>
                  <a:gd name="adj1" fmla="val 573656"/>
                </a:avLst>
              </a:prstGeom>
              <a:grpFill/>
              <a:ln w="381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4366" name="TextBox 67"/>
              <p:cNvSpPr txBox="1">
                <a:spLocks noChangeArrowheads="1"/>
              </p:cNvSpPr>
              <p:nvPr/>
            </p:nvSpPr>
            <p:spPr bwMode="auto">
              <a:xfrm>
                <a:off x="2133600" y="2438400"/>
                <a:ext cx="1774428" cy="369332"/>
              </a:xfrm>
              <a:prstGeom prst="rect">
                <a:avLst/>
              </a:prstGeom>
              <a:grpFill/>
              <a:ln w="38100" cap="rnd" cmpd="sng">
                <a:solidFill>
                  <a:schemeClr val="tx1"/>
                </a:solidFill>
                <a:miter lim="800000"/>
                <a:headEnd/>
                <a:tailEnd/>
              </a:ln>
            </p:spPr>
            <p:txBody>
              <a:bodyPr>
                <a:spAutoFit/>
              </a:bodyPr>
              <a:lstStyle>
                <a:lvl1pPr eaLnBrk="0" hangingPunct="0">
                  <a:defRPr sz="5800">
                    <a:solidFill>
                      <a:schemeClr val="tx1"/>
                    </a:solidFill>
                    <a:latin typeface="Calibri" charset="0"/>
                    <a:ea typeface="ＭＳ Ｐゴシック" charset="0"/>
                    <a:cs typeface="ＭＳ Ｐゴシック" charset="0"/>
                  </a:defRPr>
                </a:lvl1pPr>
                <a:lvl2pPr marL="742950" indent="-285750" eaLnBrk="0" hangingPunct="0">
                  <a:defRPr sz="5800">
                    <a:solidFill>
                      <a:schemeClr val="tx1"/>
                    </a:solidFill>
                    <a:latin typeface="Calibri" charset="0"/>
                    <a:ea typeface="ＭＳ Ｐゴシック" charset="0"/>
                  </a:defRPr>
                </a:lvl2pPr>
                <a:lvl3pPr marL="1143000" indent="-228600" eaLnBrk="0" hangingPunct="0">
                  <a:defRPr sz="5800">
                    <a:solidFill>
                      <a:schemeClr val="tx1"/>
                    </a:solidFill>
                    <a:latin typeface="Calibri" charset="0"/>
                    <a:ea typeface="ＭＳ Ｐゴシック" charset="0"/>
                  </a:defRPr>
                </a:lvl3pPr>
                <a:lvl4pPr marL="1600200" indent="-228600" eaLnBrk="0" hangingPunct="0">
                  <a:defRPr sz="5800">
                    <a:solidFill>
                      <a:schemeClr val="tx1"/>
                    </a:solidFill>
                    <a:latin typeface="Calibri" charset="0"/>
                    <a:ea typeface="ＭＳ Ｐゴシック" charset="0"/>
                  </a:defRPr>
                </a:lvl4pPr>
                <a:lvl5pPr marL="2057400" indent="-228600" eaLnBrk="0" hangingPunct="0">
                  <a:defRPr sz="5800">
                    <a:solidFill>
                      <a:schemeClr val="tx1"/>
                    </a:solidFill>
                    <a:latin typeface="Calibri" charset="0"/>
                    <a:ea typeface="ＭＳ Ｐゴシック" charset="0"/>
                  </a:defRPr>
                </a:lvl5pPr>
                <a:lvl6pPr marL="2514600" indent="-228600" defTabSz="1462088" eaLnBrk="0" fontAlgn="base" hangingPunct="0">
                  <a:spcBef>
                    <a:spcPct val="0"/>
                  </a:spcBef>
                  <a:spcAft>
                    <a:spcPct val="0"/>
                  </a:spcAft>
                  <a:defRPr sz="5800">
                    <a:solidFill>
                      <a:schemeClr val="tx1"/>
                    </a:solidFill>
                    <a:latin typeface="Calibri" charset="0"/>
                    <a:ea typeface="ＭＳ Ｐゴシック" charset="0"/>
                  </a:defRPr>
                </a:lvl6pPr>
                <a:lvl7pPr marL="2971800" indent="-228600" defTabSz="1462088" eaLnBrk="0" fontAlgn="base" hangingPunct="0">
                  <a:spcBef>
                    <a:spcPct val="0"/>
                  </a:spcBef>
                  <a:spcAft>
                    <a:spcPct val="0"/>
                  </a:spcAft>
                  <a:defRPr sz="5800">
                    <a:solidFill>
                      <a:schemeClr val="tx1"/>
                    </a:solidFill>
                    <a:latin typeface="Calibri" charset="0"/>
                    <a:ea typeface="ＭＳ Ｐゴシック" charset="0"/>
                  </a:defRPr>
                </a:lvl7pPr>
                <a:lvl8pPr marL="3429000" indent="-228600" defTabSz="1462088" eaLnBrk="0" fontAlgn="base" hangingPunct="0">
                  <a:spcBef>
                    <a:spcPct val="0"/>
                  </a:spcBef>
                  <a:spcAft>
                    <a:spcPct val="0"/>
                  </a:spcAft>
                  <a:defRPr sz="5800">
                    <a:solidFill>
                      <a:schemeClr val="tx1"/>
                    </a:solidFill>
                    <a:latin typeface="Calibri" charset="0"/>
                    <a:ea typeface="ＭＳ Ｐゴシック" charset="0"/>
                  </a:defRPr>
                </a:lvl8pPr>
                <a:lvl9pPr marL="3886200" indent="-228600" defTabSz="1462088" eaLnBrk="0" fontAlgn="base" hangingPunct="0">
                  <a:spcBef>
                    <a:spcPct val="0"/>
                  </a:spcBef>
                  <a:spcAft>
                    <a:spcPct val="0"/>
                  </a:spcAft>
                  <a:defRPr sz="5800">
                    <a:solidFill>
                      <a:schemeClr val="tx1"/>
                    </a:solidFill>
                    <a:latin typeface="Calibri" charset="0"/>
                    <a:ea typeface="ＭＳ Ｐゴシック" charset="0"/>
                  </a:defRPr>
                </a:lvl9pPr>
              </a:lstStyle>
              <a:p>
                <a:pPr eaLnBrk="1" hangingPunct="1">
                  <a:defRPr/>
                </a:pPr>
                <a:r>
                  <a:rPr lang="en-US" sz="1800" b="0" dirty="0">
                    <a:latin typeface="Calibri"/>
                    <a:cs typeface="Calibri"/>
                  </a:rPr>
                  <a:t>Setting targets</a:t>
                </a:r>
              </a:p>
            </p:txBody>
          </p:sp>
        </p:grpSp>
        <p:sp>
          <p:nvSpPr>
            <p:cNvPr id="31" name="Isosceles Triangle 30"/>
            <p:cNvSpPr/>
            <p:nvPr/>
          </p:nvSpPr>
          <p:spPr>
            <a:xfrm rot="10800000">
              <a:off x="1213943" y="2831704"/>
              <a:ext cx="165695" cy="173633"/>
            </a:xfrm>
            <a:prstGeom prst="triangle">
              <a:avLst/>
            </a:prstGeom>
            <a:solidFill>
              <a:schemeClr val="accent1"/>
            </a:solid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lIns="28575" tIns="14288" rIns="28575" bIns="14288" anchor="ctr"/>
            <a:lstStyle/>
            <a:p>
              <a:pPr algn="ctr">
                <a:defRPr/>
              </a:pPr>
              <a:endParaRPr lang="en-US" sz="1800" b="0">
                <a:latin typeface="Calibri"/>
                <a:cs typeface="Calibri"/>
              </a:endParaRPr>
            </a:p>
          </p:txBody>
        </p:sp>
      </p:grpSp>
      <p:sp>
        <p:nvSpPr>
          <p:cNvPr id="43" name="Title 1"/>
          <p:cNvSpPr>
            <a:spLocks noGrp="1"/>
          </p:cNvSpPr>
          <p:nvPr>
            <p:ph type="title" idx="4294967295"/>
          </p:nvPr>
        </p:nvSpPr>
        <p:spPr>
          <a:xfrm>
            <a:off x="0" y="0"/>
            <a:ext cx="8229600" cy="1219200"/>
          </a:xfrm>
        </p:spPr>
        <p:txBody>
          <a:bodyPr anchor="t">
            <a:noAutofit/>
          </a:bodyPr>
          <a:lstStyle/>
          <a:p>
            <a:pPr>
              <a:defRPr/>
            </a:pPr>
            <a:r>
              <a:rPr lang="en-US" sz="3000" b="0" dirty="0" smtClean="0">
                <a:solidFill>
                  <a:schemeClr val="tx2">
                    <a:lumMod val="60000"/>
                    <a:lumOff val="40000"/>
                  </a:schemeClr>
                </a:solidFill>
              </a:rPr>
              <a:t>Data </a:t>
            </a:r>
            <a:r>
              <a:rPr lang="en-US" sz="3000" b="0" dirty="0">
                <a:solidFill>
                  <a:schemeClr val="tx2">
                    <a:lumMod val="60000"/>
                    <a:lumOff val="40000"/>
                  </a:schemeClr>
                </a:solidFill>
              </a:rPr>
              <a:t>management </a:t>
            </a:r>
            <a:br>
              <a:rPr lang="en-US" sz="3000" b="0" dirty="0">
                <a:solidFill>
                  <a:schemeClr val="tx2">
                    <a:lumMod val="60000"/>
                    <a:lumOff val="40000"/>
                  </a:schemeClr>
                </a:solidFill>
              </a:rPr>
            </a:br>
            <a:r>
              <a:rPr lang="en-US" sz="3000" b="0" dirty="0">
                <a:solidFill>
                  <a:schemeClr val="tx2">
                    <a:lumMod val="60000"/>
                    <a:lumOff val="40000"/>
                  </a:schemeClr>
                </a:solidFill>
              </a:rPr>
              <a:t>&amp; feedback plan</a:t>
            </a:r>
            <a:r>
              <a:rPr lang="en-US" sz="3000" b="0" dirty="0">
                <a:solidFill>
                  <a:schemeClr val="tx1"/>
                </a:solidFill>
              </a:rPr>
              <a:t/>
            </a:r>
            <a:br>
              <a:rPr lang="en-US" sz="3000" b="0" dirty="0">
                <a:solidFill>
                  <a:schemeClr val="tx1"/>
                </a:solidFill>
              </a:rPr>
            </a:br>
            <a:endParaRPr lang="en-US" sz="3000" b="0" dirty="0">
              <a:solidFill>
                <a:schemeClr val="tx1"/>
              </a:solidFill>
            </a:endParaRPr>
          </a:p>
        </p:txBody>
      </p:sp>
      <p:sp>
        <p:nvSpPr>
          <p:cNvPr id="13" name="TextBox 12"/>
          <p:cNvSpPr txBox="1"/>
          <p:nvPr/>
        </p:nvSpPr>
        <p:spPr>
          <a:xfrm>
            <a:off x="7016707" y="6488669"/>
            <a:ext cx="2176481" cy="373659"/>
          </a:xfrm>
          <a:prstGeom prst="rect">
            <a:avLst/>
          </a:prstGeom>
          <a:noFill/>
        </p:spPr>
        <p:txBody>
          <a:bodyPr wrap="none" lIns="91430" tIns="45716" rIns="91430" bIns="45716" rtlCol="0">
            <a:spAutoFit/>
          </a:bodyPr>
          <a:lstStyle/>
          <a:p>
            <a:r>
              <a:rPr lang="en-US" sz="1800" dirty="0"/>
              <a:t>Source: Freeman</a:t>
            </a:r>
          </a:p>
        </p:txBody>
      </p:sp>
      <p:sp>
        <p:nvSpPr>
          <p:cNvPr id="12" name="Slide Number Placeholder 11"/>
          <p:cNvSpPr>
            <a:spLocks noGrp="1"/>
          </p:cNvSpPr>
          <p:nvPr>
            <p:ph type="sldNum" sz="quarter" idx="12"/>
          </p:nvPr>
        </p:nvSpPr>
        <p:spPr/>
        <p:txBody>
          <a:bodyPr/>
          <a:lstStyle/>
          <a:p>
            <a:fld id="{9F41A497-3947-1049-A80B-F2F9FE6CCEFB}" type="slidenum">
              <a:rPr lang="en-US" smtClean="0"/>
              <a:pPr/>
              <a:t>52</a:t>
            </a:fld>
            <a:endParaRPr lang="en-US"/>
          </a:p>
        </p:txBody>
      </p:sp>
    </p:spTree>
    <p:extLst>
      <p:ext uri="{BB962C8B-B14F-4D97-AF65-F5344CB8AC3E}">
        <p14:creationId xmlns:p14="http://schemas.microsoft.com/office/powerpoint/2010/main" val="4254778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Target your program</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US" dirty="0" smtClean="0"/>
              <a:t>Needs to be a transparent process!</a:t>
            </a:r>
          </a:p>
          <a:p>
            <a:r>
              <a:rPr lang="en-US" dirty="0" smtClean="0"/>
              <a:t>How will you select beneficiaries?</a:t>
            </a:r>
          </a:p>
          <a:p>
            <a:pPr lvl="1"/>
            <a:r>
              <a:rPr lang="en-US" dirty="0" smtClean="0"/>
              <a:t>Most marginalized?  Those with chance of success?</a:t>
            </a:r>
          </a:p>
          <a:p>
            <a:pPr lvl="1"/>
            <a:r>
              <a:rPr lang="en-US" dirty="0" smtClean="0"/>
              <a:t>Data driven?  Recommendations from district stakeholders?</a:t>
            </a:r>
          </a:p>
          <a:p>
            <a:pPr lvl="1"/>
            <a:r>
              <a:rPr lang="en-US" dirty="0" smtClean="0"/>
              <a:t>District coverage or scattered?</a:t>
            </a:r>
          </a:p>
          <a:p>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53</a:t>
            </a:fld>
            <a:endParaRPr lang="en-US"/>
          </a:p>
        </p:txBody>
      </p:sp>
    </p:spTree>
    <p:extLst>
      <p:ext uri="{BB962C8B-B14F-4D97-AF65-F5344CB8AC3E}">
        <p14:creationId xmlns:p14="http://schemas.microsoft.com/office/powerpoint/2010/main" val="6834875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200" y="1417638"/>
            <a:ext cx="8940800" cy="5329237"/>
          </a:xfrm>
        </p:spPr>
        <p:txBody>
          <a:bodyPr>
            <a:normAutofit lnSpcReduction="10000"/>
          </a:bodyPr>
          <a:lstStyle/>
          <a:p>
            <a:pPr lvl="0"/>
            <a:r>
              <a:rPr lang="en-US" dirty="0" smtClean="0"/>
              <a:t>Poverty level/poverty index</a:t>
            </a:r>
          </a:p>
          <a:p>
            <a:pPr lvl="0"/>
            <a:r>
              <a:rPr lang="en-US" dirty="0" smtClean="0"/>
              <a:t>Disease outbreak statistics </a:t>
            </a:r>
          </a:p>
          <a:p>
            <a:pPr lvl="0"/>
            <a:r>
              <a:rPr lang="en-US" dirty="0" smtClean="0"/>
              <a:t>Disease burden</a:t>
            </a:r>
          </a:p>
          <a:p>
            <a:pPr lvl="0"/>
            <a:r>
              <a:rPr lang="en-US" dirty="0" smtClean="0"/>
              <a:t>Presence of other NGOs conducting WASH interventions </a:t>
            </a:r>
          </a:p>
          <a:p>
            <a:pPr lvl="0"/>
            <a:r>
              <a:rPr lang="en-US" dirty="0" smtClean="0"/>
              <a:t>Availability and affordability of soap</a:t>
            </a:r>
          </a:p>
          <a:p>
            <a:pPr lvl="0"/>
            <a:r>
              <a:rPr lang="en-US" dirty="0" smtClean="0"/>
              <a:t>Logistics / Accessibility of schools</a:t>
            </a:r>
          </a:p>
          <a:p>
            <a:pPr lvl="0"/>
            <a:r>
              <a:rPr lang="en-US" dirty="0" smtClean="0"/>
              <a:t>Demand for interventions</a:t>
            </a:r>
          </a:p>
          <a:p>
            <a:pPr lvl="0"/>
            <a:r>
              <a:rPr lang="en-US" dirty="0" smtClean="0"/>
              <a:t>Applicability of interventions including access to water</a:t>
            </a:r>
            <a:endParaRPr lang="en-US" dirty="0"/>
          </a:p>
        </p:txBody>
      </p:sp>
      <p:sp>
        <p:nvSpPr>
          <p:cNvPr id="5"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Targeting approaches</a:t>
            </a:r>
            <a:endParaRPr lang="en-US"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54</a:t>
            </a:fld>
            <a:endParaRPr lang="en-US"/>
          </a:p>
        </p:txBody>
      </p:sp>
    </p:spTree>
    <p:extLst>
      <p:ext uri="{BB962C8B-B14F-4D97-AF65-F5344CB8AC3E}">
        <p14:creationId xmlns:p14="http://schemas.microsoft.com/office/powerpoint/2010/main" val="8095696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200" y="1417638"/>
            <a:ext cx="8833922" cy="5329237"/>
          </a:xfrm>
        </p:spPr>
        <p:txBody>
          <a:bodyPr>
            <a:normAutofit/>
          </a:bodyPr>
          <a:lstStyle/>
          <a:p>
            <a:pPr marL="0" lvl="0" indent="0">
              <a:buNone/>
            </a:pPr>
            <a:r>
              <a:rPr lang="en-US" i="1" dirty="0" smtClean="0"/>
              <a:t>Consider the target population and the behavior you home to change, for example:</a:t>
            </a:r>
          </a:p>
          <a:p>
            <a:pPr lvl="0"/>
            <a:r>
              <a:rPr lang="en-US" dirty="0" smtClean="0"/>
              <a:t>Community-based </a:t>
            </a:r>
            <a:r>
              <a:rPr lang="en-US" dirty="0" smtClean="0">
                <a:sym typeface="Wingdings" panose="05000000000000000000" pitchFamily="2" charset="2"/>
              </a:rPr>
              <a:t> </a:t>
            </a:r>
            <a:r>
              <a:rPr lang="en-US" dirty="0" smtClean="0"/>
              <a:t>Mothers of children under 5 before food preparation or after changing the child</a:t>
            </a:r>
          </a:p>
          <a:p>
            <a:pPr lvl="0"/>
            <a:r>
              <a:rPr lang="en-US" dirty="0" smtClean="0"/>
              <a:t>School-based </a:t>
            </a:r>
            <a:r>
              <a:rPr lang="en-US" dirty="0" smtClean="0">
                <a:sym typeface="Wingdings" panose="05000000000000000000" pitchFamily="2" charset="2"/>
              </a:rPr>
              <a:t> </a:t>
            </a:r>
            <a:r>
              <a:rPr lang="en-US" dirty="0" smtClean="0"/>
              <a:t>school children at key times</a:t>
            </a:r>
          </a:p>
          <a:p>
            <a:pPr lvl="0"/>
            <a:r>
              <a:rPr lang="en-US" dirty="0" smtClean="0"/>
              <a:t>Health facility based </a:t>
            </a:r>
            <a:r>
              <a:rPr lang="en-US" dirty="0" smtClean="0">
                <a:sym typeface="Wingdings" panose="05000000000000000000" pitchFamily="2" charset="2"/>
              </a:rPr>
              <a:t> </a:t>
            </a:r>
            <a:r>
              <a:rPr lang="en-US" dirty="0" smtClean="0"/>
              <a:t>health care workers before patient contact</a:t>
            </a:r>
          </a:p>
          <a:p>
            <a:endParaRPr lang="en-US" dirty="0"/>
          </a:p>
          <a:p>
            <a:pPr lvl="0"/>
            <a:endParaRPr lang="en-US" dirty="0"/>
          </a:p>
        </p:txBody>
      </p:sp>
      <p:sp>
        <p:nvSpPr>
          <p:cNvPr id="5"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What behaviors do you want to change?</a:t>
            </a:r>
            <a:endParaRPr lang="en-US"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55</a:t>
            </a:fld>
            <a:endParaRPr lang="en-US"/>
          </a:p>
        </p:txBody>
      </p:sp>
    </p:spTree>
    <p:extLst>
      <p:ext uri="{BB962C8B-B14F-4D97-AF65-F5344CB8AC3E}">
        <p14:creationId xmlns:p14="http://schemas.microsoft.com/office/powerpoint/2010/main" val="319635696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17638"/>
            <a:ext cx="8991600" cy="5440362"/>
          </a:xfrm>
        </p:spPr>
        <p:txBody>
          <a:bodyPr>
            <a:normAutofit fontScale="92500" lnSpcReduction="20000"/>
          </a:bodyPr>
          <a:lstStyle/>
          <a:p>
            <a:r>
              <a:rPr lang="en-US" dirty="0" smtClean="0"/>
              <a:t>Hardware</a:t>
            </a:r>
          </a:p>
          <a:p>
            <a:pPr lvl="1"/>
            <a:r>
              <a:rPr lang="en-US" dirty="0" smtClean="0"/>
              <a:t>Consult government standards</a:t>
            </a:r>
          </a:p>
          <a:p>
            <a:pPr lvl="1"/>
            <a:r>
              <a:rPr lang="en-US" dirty="0" smtClean="0"/>
              <a:t>Consult local contractors</a:t>
            </a:r>
          </a:p>
          <a:p>
            <a:r>
              <a:rPr lang="en-US" dirty="0" smtClean="0"/>
              <a:t>Software</a:t>
            </a:r>
          </a:p>
          <a:p>
            <a:pPr lvl="1"/>
            <a:r>
              <a:rPr lang="en-US" dirty="0" smtClean="0"/>
              <a:t>This is often ignored!</a:t>
            </a:r>
          </a:p>
          <a:p>
            <a:pPr lvl="1"/>
            <a:r>
              <a:rPr lang="en-US" dirty="0" smtClean="0"/>
              <a:t>Training for teachers, mass-media campaign, school posters/paint, curriculum development,</a:t>
            </a:r>
          </a:p>
          <a:p>
            <a:pPr lvl="1"/>
            <a:r>
              <a:rPr lang="en-US" dirty="0" smtClean="0"/>
              <a:t>Recurrent costs</a:t>
            </a:r>
          </a:p>
          <a:p>
            <a:pPr lvl="1"/>
            <a:r>
              <a:rPr lang="en-US" dirty="0" smtClean="0"/>
              <a:t>Visit local shops to establish supply chain for soap, cleaning supplies</a:t>
            </a:r>
          </a:p>
          <a:p>
            <a:r>
              <a:rPr lang="en-US" dirty="0" smtClean="0"/>
              <a:t>Monitoring!</a:t>
            </a:r>
          </a:p>
          <a:p>
            <a:endParaRPr lang="en-US" dirty="0"/>
          </a:p>
          <a:p>
            <a:r>
              <a:rPr lang="en-US" dirty="0" smtClean="0"/>
              <a:t>Review budgets of previous programs!</a:t>
            </a:r>
            <a:endParaRPr lang="en-US" dirty="0"/>
          </a:p>
        </p:txBody>
      </p:sp>
      <p:sp>
        <p:nvSpPr>
          <p:cNvPr id="4" name="Title 1"/>
          <p:cNvSpPr txBox="1">
            <a:spLocks/>
          </p:cNvSpPr>
          <p:nvPr/>
        </p:nvSpPr>
        <p:spPr>
          <a:xfrm>
            <a:off x="152400" y="152400"/>
            <a:ext cx="9144000" cy="1417638"/>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4400" kern="1200" baseline="0">
                <a:solidFill>
                  <a:schemeClr val="tx2"/>
                </a:solidFill>
                <a:latin typeface="+mj-lt"/>
                <a:ea typeface="+mj-ea"/>
                <a:cs typeface="+mj-cs"/>
              </a:defRPr>
            </a:lvl1pPr>
          </a:lstStyle>
          <a:p>
            <a:pPr>
              <a:defRPr/>
            </a:pPr>
            <a:endParaRPr lang="en-US" dirty="0">
              <a:solidFill>
                <a:schemeClr val="tx2">
                  <a:lumMod val="60000"/>
                  <a:lumOff val="40000"/>
                </a:schemeClr>
              </a:solidFill>
            </a:endParaRPr>
          </a:p>
        </p:txBody>
      </p:sp>
      <p:sp>
        <p:nvSpPr>
          <p:cNvPr id="5" name="Title 1"/>
          <p:cNvSpPr>
            <a:spLocks noGrp="1"/>
          </p:cNvSpPr>
          <p:nvPr>
            <p:ph type="title"/>
          </p:nvPr>
        </p:nvSpPr>
        <p:spPr/>
        <p:txBody>
          <a:bodyPr>
            <a:normAutofit fontScale="90000"/>
          </a:bodyPr>
          <a:lstStyle/>
          <a:p>
            <a:pPr>
              <a:defRPr/>
            </a:pPr>
            <a:r>
              <a:rPr lang="en-US" dirty="0"/>
              <a:t>Program development</a:t>
            </a:r>
            <a:br>
              <a:rPr lang="en-US" dirty="0"/>
            </a:br>
            <a:r>
              <a:rPr lang="en-US" dirty="0" smtClean="0">
                <a:solidFill>
                  <a:schemeClr val="tx2">
                    <a:lumMod val="60000"/>
                    <a:lumOff val="40000"/>
                  </a:schemeClr>
                </a:solidFill>
              </a:rPr>
              <a:t>Budgeting</a:t>
            </a:r>
            <a:endParaRPr lang="en-US" dirty="0">
              <a:solidFill>
                <a:schemeClr val="tx2">
                  <a:lumMod val="60000"/>
                  <a:lumOff val="40000"/>
                </a:schemeClr>
              </a:solidFill>
            </a:endParaRPr>
          </a:p>
        </p:txBody>
      </p:sp>
      <p:sp>
        <p:nvSpPr>
          <p:cNvPr id="7" name="Slide Number Placeholder 6"/>
          <p:cNvSpPr>
            <a:spLocks noGrp="1"/>
          </p:cNvSpPr>
          <p:nvPr>
            <p:ph type="sldNum" sz="quarter" idx="12"/>
          </p:nvPr>
        </p:nvSpPr>
        <p:spPr/>
        <p:txBody>
          <a:bodyPr/>
          <a:lstStyle/>
          <a:p>
            <a:fld id="{9F41A497-3947-1049-A80B-F2F9FE6CCEFB}" type="slidenum">
              <a:rPr lang="en-US" smtClean="0"/>
              <a:pPr/>
              <a:t>56</a:t>
            </a:fld>
            <a:endParaRPr lang="en-US"/>
          </a:p>
        </p:txBody>
      </p:sp>
    </p:spTree>
    <p:extLst>
      <p:ext uri="{BB962C8B-B14F-4D97-AF65-F5344CB8AC3E}">
        <p14:creationId xmlns:p14="http://schemas.microsoft.com/office/powerpoint/2010/main" val="21862276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07105932"/>
              </p:ext>
            </p:extLst>
          </p:nvPr>
        </p:nvGraphicFramePr>
        <p:xfrm>
          <a:off x="0" y="1"/>
          <a:ext cx="9144002" cy="19348205"/>
        </p:xfrm>
        <a:graphic>
          <a:graphicData uri="http://schemas.openxmlformats.org/drawingml/2006/table">
            <a:tbl>
              <a:tblPr firstRow="1" bandRow="1">
                <a:tableStyleId>{5C22544A-7EE6-4342-B048-85BDC9FD1C3A}</a:tableStyleId>
              </a:tblPr>
              <a:tblGrid>
                <a:gridCol w="1306286"/>
                <a:gridCol w="1306286"/>
                <a:gridCol w="1306286"/>
                <a:gridCol w="1306286"/>
                <a:gridCol w="1306286"/>
                <a:gridCol w="1306286"/>
                <a:gridCol w="1306286"/>
              </a:tblGrid>
              <a:tr h="367930">
                <a:tc>
                  <a:txBody>
                    <a:bodyPr/>
                    <a:lstStyle/>
                    <a:p>
                      <a:r>
                        <a:rPr lang="en-US" sz="1400" dirty="0" smtClean="0"/>
                        <a:t>Category</a:t>
                      </a:r>
                      <a:endParaRPr lang="en-US" sz="1400" dirty="0"/>
                    </a:p>
                  </a:txBody>
                  <a:tcPr marL="68580" marR="68580"/>
                </a:tc>
                <a:tc>
                  <a:txBody>
                    <a:bodyPr/>
                    <a:lstStyle/>
                    <a:p>
                      <a:r>
                        <a:rPr lang="en-US" sz="1400" dirty="0" smtClean="0"/>
                        <a:t>Description</a:t>
                      </a:r>
                      <a:endParaRPr lang="en-US" sz="1400" dirty="0"/>
                    </a:p>
                  </a:txBody>
                  <a:tcPr marL="68580" marR="68580"/>
                </a:tc>
                <a:tc>
                  <a:txBody>
                    <a:bodyPr/>
                    <a:lstStyle/>
                    <a:p>
                      <a:r>
                        <a:rPr lang="en-US" sz="1400" dirty="0" smtClean="0"/>
                        <a:t>Unit cost</a:t>
                      </a:r>
                      <a:endParaRPr lang="en-US" sz="1400" dirty="0"/>
                    </a:p>
                  </a:txBody>
                  <a:tcPr marL="68580" marR="68580"/>
                </a:tc>
                <a:tc>
                  <a:txBody>
                    <a:bodyPr/>
                    <a:lstStyle/>
                    <a:p>
                      <a:r>
                        <a:rPr lang="en-US" sz="1400" dirty="0" smtClean="0"/>
                        <a:t>Unit</a:t>
                      </a:r>
                      <a:r>
                        <a:rPr lang="en-US" sz="1400" baseline="0" dirty="0" smtClean="0"/>
                        <a:t> n</a:t>
                      </a:r>
                      <a:r>
                        <a:rPr lang="en-US" sz="1400" dirty="0" smtClean="0"/>
                        <a:t>ame</a:t>
                      </a:r>
                      <a:endParaRPr lang="en-US" sz="1400" dirty="0"/>
                    </a:p>
                  </a:txBody>
                  <a:tcPr marL="68580" marR="68580"/>
                </a:tc>
                <a:tc>
                  <a:txBody>
                    <a:bodyPr/>
                    <a:lstStyle/>
                    <a:p>
                      <a:r>
                        <a:rPr lang="en-US" sz="1400" dirty="0" smtClean="0"/>
                        <a:t>Time</a:t>
                      </a:r>
                      <a:r>
                        <a:rPr lang="en-US" sz="1400" baseline="0" dirty="0" smtClean="0"/>
                        <a:t> (%)</a:t>
                      </a:r>
                      <a:endParaRPr lang="en-US" sz="1400" dirty="0"/>
                    </a:p>
                  </a:txBody>
                  <a:tcPr marL="68580" marR="68580"/>
                </a:tc>
                <a:tc>
                  <a:txBody>
                    <a:bodyPr/>
                    <a:lstStyle/>
                    <a:p>
                      <a:r>
                        <a:rPr lang="en-US" sz="1400" dirty="0" smtClean="0"/>
                        <a:t>Frequency</a:t>
                      </a:r>
                      <a:endParaRPr lang="en-US" sz="1400" dirty="0"/>
                    </a:p>
                  </a:txBody>
                  <a:tcPr marL="68580" marR="68580"/>
                </a:tc>
                <a:tc>
                  <a:txBody>
                    <a:bodyPr/>
                    <a:lstStyle/>
                    <a:p>
                      <a:r>
                        <a:rPr lang="en-US" sz="1400" dirty="0" smtClean="0"/>
                        <a:t>Total</a:t>
                      </a:r>
                      <a:endParaRPr lang="en-US" sz="1400" dirty="0"/>
                    </a:p>
                  </a:txBody>
                  <a:tcPr marL="68580" marR="68580"/>
                </a:tc>
              </a:tr>
              <a:tr h="367930">
                <a:tc>
                  <a:txBody>
                    <a:bodyPr/>
                    <a:lstStyle/>
                    <a:p>
                      <a:r>
                        <a:rPr lang="en-US" sz="1000" b="1" dirty="0" smtClean="0"/>
                        <a:t>Materials</a:t>
                      </a:r>
                      <a:endParaRPr lang="en-US" sz="1000" b="1" dirty="0"/>
                    </a:p>
                  </a:txBody>
                  <a:tcPr marL="68580" marR="68580"/>
                </a:tc>
                <a:tc>
                  <a:txBody>
                    <a:bodyPr/>
                    <a:lstStyle/>
                    <a:p>
                      <a:endParaRPr lang="en-US" sz="1000" dirty="0"/>
                    </a:p>
                  </a:txBody>
                  <a:tcPr marL="68580" marR="68580"/>
                </a:tc>
                <a:tc>
                  <a:txBody>
                    <a:bodyPr/>
                    <a:lstStyle/>
                    <a:p>
                      <a:endParaRPr lang="en-US" sz="1000"/>
                    </a:p>
                  </a:txBody>
                  <a:tcPr marL="68580" marR="68580"/>
                </a:tc>
                <a:tc>
                  <a:txBody>
                    <a:bodyPr/>
                    <a:lstStyle/>
                    <a:p>
                      <a:endParaRPr lang="en-US" sz="1000"/>
                    </a:p>
                  </a:txBody>
                  <a:tcPr marL="68580" marR="68580"/>
                </a:tc>
                <a:tc>
                  <a:txBody>
                    <a:bodyPr/>
                    <a:lstStyle/>
                    <a:p>
                      <a:endParaRPr lang="en-US" sz="1000"/>
                    </a:p>
                  </a:txBody>
                  <a:tcPr marL="68580" marR="68580"/>
                </a:tc>
                <a:tc>
                  <a:txBody>
                    <a:bodyPr/>
                    <a:lstStyle/>
                    <a:p>
                      <a:endParaRPr lang="en-US" sz="1000"/>
                    </a:p>
                  </a:txBody>
                  <a:tcPr marL="68580" marR="68580"/>
                </a:tc>
                <a:tc>
                  <a:txBody>
                    <a:bodyPr/>
                    <a:lstStyle/>
                    <a:p>
                      <a:endParaRPr lang="en-US" sz="1000"/>
                    </a:p>
                  </a:txBody>
                  <a:tcPr marL="68580" marR="68580"/>
                </a:tc>
              </a:tr>
              <a:tr h="367930">
                <a:tc>
                  <a:txBody>
                    <a:bodyPr/>
                    <a:lstStyle/>
                    <a:p>
                      <a:r>
                        <a:rPr lang="en-US" sz="1000" dirty="0" smtClean="0"/>
                        <a:t>Tippy taps</a:t>
                      </a:r>
                      <a:endParaRPr lang="en-US" sz="1000" dirty="0"/>
                    </a:p>
                  </a:txBody>
                  <a:tcPr marL="68580" marR="68580"/>
                </a:tc>
                <a:tc>
                  <a:txBody>
                    <a:bodyPr/>
                    <a:lstStyle/>
                    <a:p>
                      <a:r>
                        <a:rPr lang="en-US" sz="1000" dirty="0" smtClean="0"/>
                        <a:t>Jerry cans</a:t>
                      </a:r>
                      <a:endParaRPr lang="en-US" sz="1000" dirty="0"/>
                    </a:p>
                  </a:txBody>
                  <a:tcPr marL="68580" marR="68580"/>
                </a:tc>
                <a:tc>
                  <a:txBody>
                    <a:bodyPr/>
                    <a:lstStyle/>
                    <a:p>
                      <a:endParaRPr lang="en-US" sz="1000" dirty="0"/>
                    </a:p>
                  </a:txBody>
                  <a:tcPr marL="68580" marR="68580"/>
                </a:tc>
                <a:tc>
                  <a:txBody>
                    <a:bodyPr/>
                    <a:lstStyle/>
                    <a:p>
                      <a:r>
                        <a:rPr lang="en-US" sz="1000" dirty="0" smtClean="0"/>
                        <a:t>Per</a:t>
                      </a:r>
                      <a:r>
                        <a:rPr lang="en-US" sz="1000" baseline="0" dirty="0" smtClean="0"/>
                        <a:t> can</a:t>
                      </a:r>
                      <a:endParaRPr lang="en-US" sz="1000" dirty="0"/>
                    </a:p>
                  </a:txBody>
                  <a:tcPr marL="68580" marR="68580"/>
                </a:tc>
                <a:tc>
                  <a:txBody>
                    <a:bodyPr/>
                    <a:lstStyle/>
                    <a:p>
                      <a:endParaRPr lang="en-US" sz="1000" dirty="0"/>
                    </a:p>
                  </a:txBody>
                  <a:tcPr marL="68580" marR="68580"/>
                </a:tc>
                <a:tc>
                  <a:txBody>
                    <a:bodyPr/>
                    <a:lstStyle/>
                    <a:p>
                      <a:endParaRPr lang="en-US" sz="1000"/>
                    </a:p>
                  </a:txBody>
                  <a:tcPr marL="68580" marR="68580"/>
                </a:tc>
                <a:tc>
                  <a:txBody>
                    <a:bodyPr/>
                    <a:lstStyle/>
                    <a:p>
                      <a:endParaRPr lang="en-US" sz="1000"/>
                    </a:p>
                  </a:txBody>
                  <a:tcPr marL="68580" marR="68580"/>
                </a:tc>
              </a:tr>
              <a:tr h="367930">
                <a:tc>
                  <a:txBody>
                    <a:bodyPr/>
                    <a:lstStyle/>
                    <a:p>
                      <a:endParaRPr lang="en-US" sz="1000"/>
                    </a:p>
                  </a:txBody>
                  <a:tcPr marL="68580" marR="68580"/>
                </a:tc>
                <a:tc>
                  <a:txBody>
                    <a:bodyPr/>
                    <a:lstStyle/>
                    <a:p>
                      <a:r>
                        <a:rPr lang="en-US" sz="1000" dirty="0" smtClean="0"/>
                        <a:t>Rope</a:t>
                      </a:r>
                      <a:endParaRPr lang="en-US" sz="1000" dirty="0"/>
                    </a:p>
                  </a:txBody>
                  <a:tcPr marL="68580" marR="68580"/>
                </a:tc>
                <a:tc>
                  <a:txBody>
                    <a:bodyPr/>
                    <a:lstStyle/>
                    <a:p>
                      <a:endParaRPr lang="en-US" sz="1000" dirty="0"/>
                    </a:p>
                  </a:txBody>
                  <a:tcPr marL="68580" marR="68580"/>
                </a:tc>
                <a:tc>
                  <a:txBody>
                    <a:bodyPr/>
                    <a:lstStyle/>
                    <a:p>
                      <a:r>
                        <a:rPr lang="en-US" sz="1000" dirty="0" smtClean="0"/>
                        <a:t>Per </a:t>
                      </a:r>
                      <a:r>
                        <a:rPr lang="en-US" sz="1000" dirty="0" err="1" smtClean="0"/>
                        <a:t>metre</a:t>
                      </a:r>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a:p>
                  </a:txBody>
                  <a:tcPr marL="68580" marR="68580"/>
                </a:tc>
              </a:tr>
              <a:tr h="367930">
                <a:tc>
                  <a:txBody>
                    <a:bodyPr/>
                    <a:lstStyle/>
                    <a:p>
                      <a:endParaRPr lang="en-US" sz="1000"/>
                    </a:p>
                  </a:txBody>
                  <a:tcPr marL="68580" marR="68580"/>
                </a:tc>
                <a:tc>
                  <a:txBody>
                    <a:bodyPr/>
                    <a:lstStyle/>
                    <a:p>
                      <a:r>
                        <a:rPr lang="en-US" sz="1000" dirty="0" smtClean="0"/>
                        <a:t>Soap</a:t>
                      </a:r>
                      <a:endParaRPr lang="en-US" sz="1000" dirty="0"/>
                    </a:p>
                  </a:txBody>
                  <a:tcPr marL="68580" marR="68580"/>
                </a:tc>
                <a:tc>
                  <a:txBody>
                    <a:bodyPr/>
                    <a:lstStyle/>
                    <a:p>
                      <a:endParaRPr lang="en-US" sz="1000" dirty="0"/>
                    </a:p>
                  </a:txBody>
                  <a:tcPr marL="68580" marR="68580"/>
                </a:tc>
                <a:tc>
                  <a:txBody>
                    <a:bodyPr/>
                    <a:lstStyle/>
                    <a:p>
                      <a:r>
                        <a:rPr lang="en-US" sz="1000" dirty="0" smtClean="0"/>
                        <a:t>Bars/bottles</a:t>
                      </a:r>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93130">
                <a:tc>
                  <a:txBody>
                    <a:bodyPr/>
                    <a:lstStyle/>
                    <a:p>
                      <a:r>
                        <a:rPr lang="en-US" sz="1000" dirty="0" smtClean="0"/>
                        <a:t>Permanent HW facility</a:t>
                      </a:r>
                      <a:endParaRPr lang="en-US" sz="1000" dirty="0"/>
                    </a:p>
                  </a:txBody>
                  <a:tcPr marL="68580" marR="68580"/>
                </a:tc>
                <a:tc>
                  <a:txBody>
                    <a:bodyPr/>
                    <a:lstStyle/>
                    <a:p>
                      <a:r>
                        <a:rPr lang="en-US" sz="1000" dirty="0" smtClean="0"/>
                        <a:t>Cement</a:t>
                      </a:r>
                      <a:endParaRPr lang="en-US" sz="1000" dirty="0"/>
                    </a:p>
                  </a:txBody>
                  <a:tcPr marL="68580" marR="68580"/>
                </a:tc>
                <a:tc>
                  <a:txBody>
                    <a:bodyPr/>
                    <a:lstStyle/>
                    <a:p>
                      <a:endParaRPr lang="en-US" sz="1000"/>
                    </a:p>
                  </a:txBody>
                  <a:tcPr marL="68580" marR="68580"/>
                </a:tc>
                <a:tc>
                  <a:txBody>
                    <a:bodyPr/>
                    <a:lstStyle/>
                    <a:p>
                      <a:endParaRPr lang="en-US" sz="1000" dirty="0"/>
                    </a:p>
                  </a:txBody>
                  <a:tcPr marL="68580" marR="68580"/>
                </a:tc>
                <a:tc>
                  <a:txBody>
                    <a:bodyPr/>
                    <a:lstStyle/>
                    <a:p>
                      <a:endParaRPr lang="en-US" sz="1000"/>
                    </a:p>
                  </a:txBody>
                  <a:tcPr marL="68580" marR="68580"/>
                </a:tc>
                <a:tc>
                  <a:txBody>
                    <a:bodyPr/>
                    <a:lstStyle/>
                    <a:p>
                      <a:endParaRPr lang="en-US" sz="1000"/>
                    </a:p>
                  </a:txBody>
                  <a:tcPr marL="68580" marR="68580"/>
                </a:tc>
                <a:tc>
                  <a:txBody>
                    <a:bodyPr/>
                    <a:lstStyle/>
                    <a:p>
                      <a:endParaRPr lang="en-US" sz="1000" dirty="0"/>
                    </a:p>
                  </a:txBody>
                  <a:tcPr marL="68580" marR="68580"/>
                </a:tc>
              </a:tr>
              <a:tr h="367930">
                <a:tc>
                  <a:txBody>
                    <a:bodyPr/>
                    <a:lstStyle/>
                    <a:p>
                      <a:endParaRPr lang="en-US" sz="1000"/>
                    </a:p>
                  </a:txBody>
                  <a:tcPr marL="68580" marR="68580"/>
                </a:tc>
                <a:tc>
                  <a:txBody>
                    <a:bodyPr/>
                    <a:lstStyle/>
                    <a:p>
                      <a:r>
                        <a:rPr lang="en-US" sz="1000" dirty="0" smtClean="0"/>
                        <a:t>Rebar</a:t>
                      </a:r>
                      <a:endParaRPr lang="en-US" sz="1000" dirty="0"/>
                    </a:p>
                  </a:txBody>
                  <a:tcPr marL="68580" marR="68580"/>
                </a:tc>
                <a:tc>
                  <a:txBody>
                    <a:bodyPr/>
                    <a:lstStyle/>
                    <a:p>
                      <a:endParaRPr lang="en-US" sz="100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a:p>
                  </a:txBody>
                  <a:tcPr marL="68580" marR="68580"/>
                </a:tc>
                <a:tc>
                  <a:txBody>
                    <a:bodyPr/>
                    <a:lstStyle/>
                    <a:p>
                      <a:endParaRPr lang="en-US" sz="1000" dirty="0"/>
                    </a:p>
                  </a:txBody>
                  <a:tcPr marL="68580" marR="68580"/>
                </a:tc>
              </a:tr>
              <a:tr h="367930">
                <a:tc>
                  <a:txBody>
                    <a:bodyPr/>
                    <a:lstStyle/>
                    <a:p>
                      <a:endParaRPr lang="en-US" sz="1000"/>
                    </a:p>
                  </a:txBody>
                  <a:tcPr marL="68580" marR="68580"/>
                </a:tc>
                <a:tc>
                  <a:txBody>
                    <a:bodyPr/>
                    <a:lstStyle/>
                    <a:p>
                      <a:r>
                        <a:rPr lang="en-US" sz="1000" dirty="0" smtClean="0"/>
                        <a:t>Taps</a:t>
                      </a:r>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endParaRPr lang="en-US" sz="1000" dirty="0"/>
                    </a:p>
                  </a:txBody>
                  <a:tcPr marL="68580" marR="68580"/>
                </a:tc>
                <a:tc>
                  <a:txBody>
                    <a:bodyPr/>
                    <a:lstStyle/>
                    <a:p>
                      <a:r>
                        <a:rPr lang="en-US" sz="1000" dirty="0" smtClean="0"/>
                        <a:t>Pipe</a:t>
                      </a:r>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r>
                        <a:rPr lang="en-US" sz="1000" dirty="0" smtClean="0"/>
                        <a:t>Semi-permanent HW facility</a:t>
                      </a:r>
                      <a:endParaRPr lang="en-US" sz="1000" dirty="0"/>
                    </a:p>
                  </a:txBody>
                  <a:tcPr marL="68580" marR="68580"/>
                </a:tc>
                <a:tc>
                  <a:txBody>
                    <a:bodyPr/>
                    <a:lstStyle/>
                    <a:p>
                      <a:pPr algn="l" fontAlgn="b"/>
                      <a:r>
                        <a:rPr lang="en-US" sz="1100" b="0" i="0" u="none" strike="noStrike" dirty="0">
                          <a:solidFill>
                            <a:srgbClr val="000000"/>
                          </a:solidFill>
                          <a:effectLst/>
                          <a:latin typeface="Calibri" panose="020F0502020204030204" pitchFamily="34" charset="0"/>
                        </a:rPr>
                        <a:t>Buckets</a:t>
                      </a:r>
                    </a:p>
                  </a:txBody>
                  <a:tcPr marL="7144" marR="7144" marT="9525" marB="0" anchor="b"/>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endParaRPr lang="en-US" sz="1000" dirty="0"/>
                    </a:p>
                  </a:txBody>
                  <a:tcPr marL="68580" marR="68580"/>
                </a:tc>
                <a:tc>
                  <a:txBody>
                    <a:bodyPr/>
                    <a:lstStyle/>
                    <a:p>
                      <a:pPr algn="l" fontAlgn="b"/>
                      <a:r>
                        <a:rPr lang="en-US" sz="1100" b="0" i="0" u="none" strike="noStrike">
                          <a:solidFill>
                            <a:srgbClr val="000000"/>
                          </a:solidFill>
                          <a:effectLst/>
                          <a:latin typeface="Calibri" panose="020F0502020204030204" pitchFamily="34" charset="0"/>
                        </a:rPr>
                        <a:t>basins</a:t>
                      </a:r>
                    </a:p>
                  </a:txBody>
                  <a:tcPr marL="7144" marR="7144" marT="9525" marB="0" anchor="b"/>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endParaRPr lang="en-US" sz="1000" dirty="0"/>
                    </a:p>
                  </a:txBody>
                  <a:tcPr marL="68580" marR="68580"/>
                </a:tc>
                <a:tc>
                  <a:txBody>
                    <a:bodyPr/>
                    <a:lstStyle/>
                    <a:p>
                      <a:pPr algn="l" fontAlgn="b"/>
                      <a:r>
                        <a:rPr lang="en-US" sz="1100" b="0" i="0" u="none" strike="noStrike">
                          <a:solidFill>
                            <a:srgbClr val="000000"/>
                          </a:solidFill>
                          <a:effectLst/>
                          <a:latin typeface="Calibri" panose="020F0502020204030204" pitchFamily="34" charset="0"/>
                        </a:rPr>
                        <a:t>goblets</a:t>
                      </a:r>
                    </a:p>
                  </a:txBody>
                  <a:tcPr marL="7144" marR="7144" marT="9525" marB="0" anchor="b"/>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endParaRPr lang="en-US" sz="1000" dirty="0"/>
                    </a:p>
                  </a:txBody>
                  <a:tcPr marL="68580" marR="68580"/>
                </a:tc>
                <a:tc>
                  <a:txBody>
                    <a:bodyPr/>
                    <a:lstStyle/>
                    <a:p>
                      <a:pPr algn="l" fontAlgn="t"/>
                      <a:r>
                        <a:rPr lang="en-US" sz="1100" b="0" i="0" u="none" strike="noStrike" dirty="0">
                          <a:solidFill>
                            <a:srgbClr val="000000"/>
                          </a:solidFill>
                          <a:effectLst/>
                          <a:latin typeface="Calibri" panose="020F0502020204030204" pitchFamily="34" charset="0"/>
                        </a:rPr>
                        <a:t>iron stands for buckets and basins</a:t>
                      </a:r>
                    </a:p>
                  </a:txBody>
                  <a:tcPr marL="7144" marR="7144" marT="9525" marB="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c>
                  <a:txBody>
                    <a:bodyPr/>
                    <a:lstStyle/>
                    <a:p>
                      <a:endParaRPr lang="en-US" sz="1000" dirty="0"/>
                    </a:p>
                  </a:txBody>
                  <a:tcPr marL="68580" marR="68580"/>
                </a:tc>
              </a:tr>
              <a:tr h="367930">
                <a:tc>
                  <a:txBody>
                    <a:bodyPr/>
                    <a:lstStyle/>
                    <a:p>
                      <a:pPr algn="l" fontAlgn="b"/>
                      <a:r>
                        <a:rPr lang="en-US" sz="1200" b="1" i="0" u="none" strike="noStrike" dirty="0">
                          <a:solidFill>
                            <a:srgbClr val="000000"/>
                          </a:solidFill>
                          <a:effectLst/>
                          <a:latin typeface="Calibri" panose="020F0502020204030204" pitchFamily="34" charset="0"/>
                        </a:rPr>
                        <a:t>Labor</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masons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work day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1"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drivers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trip</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Transportation</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vehicle maintenance/repair</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month</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fuel</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litres per trip</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t"/>
                      <a:r>
                        <a:rPr lang="en-US" sz="1200" b="1" i="0" u="none" strike="noStrike">
                          <a:solidFill>
                            <a:srgbClr val="000000"/>
                          </a:solidFill>
                          <a:effectLst/>
                          <a:latin typeface="Calibri" panose="020F0502020204030204" pitchFamily="34" charset="0"/>
                        </a:rPr>
                        <a:t>Allowances</a:t>
                      </a:r>
                    </a:p>
                  </a:txBody>
                  <a:tcPr marL="7144" marR="7144" marT="9525" marB="0"/>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100" b="0" i="0" u="none" strike="noStrike">
                          <a:solidFill>
                            <a:srgbClr val="000000"/>
                          </a:solidFill>
                          <a:effectLst/>
                          <a:latin typeface="Calibri" panose="020F0502020204030204" pitchFamily="34" charset="0"/>
                        </a:rPr>
                        <a:t>monitoring and school inspection visits)</a:t>
                      </a:r>
                    </a:p>
                  </a:txBody>
                  <a:tcPr marL="7144" marR="7144" marT="9525" marB="0" anchor="b"/>
                </a:tc>
                <a:tc>
                  <a:txBody>
                    <a:bodyPr/>
                    <a:lstStyle/>
                    <a:p>
                      <a:pPr algn="l" fontAlgn="t"/>
                      <a:r>
                        <a:rPr lang="en-US" sz="1100" b="0" i="0" u="none" strike="noStrike">
                          <a:solidFill>
                            <a:srgbClr val="000000"/>
                          </a:solidFill>
                          <a:effectLst/>
                          <a:latin typeface="Calibri" panose="020F0502020204030204" pitchFamily="34" charset="0"/>
                        </a:rPr>
                        <a:t>per diem</a:t>
                      </a:r>
                    </a:p>
                  </a:txBody>
                  <a:tcPr marL="7144" marR="7144" marT="9525" marB="0"/>
                </a:tc>
                <a:tc>
                  <a:txBody>
                    <a:bodyPr/>
                    <a:lstStyle/>
                    <a:p>
                      <a:pPr algn="l" fontAlgn="t"/>
                      <a:endParaRPr lang="en-US" sz="1100" b="0" i="0" u="none" strike="noStrike">
                        <a:solidFill>
                          <a:srgbClr val="000000"/>
                        </a:solidFill>
                        <a:effectLst/>
                        <a:latin typeface="Calibri" panose="020F0502020204030204" pitchFamily="34" charset="0"/>
                      </a:endParaRPr>
                    </a:p>
                  </a:txBody>
                  <a:tcPr marL="7144" marR="7144" marT="9525" marB="0"/>
                </a:tc>
                <a:tc>
                  <a:txBody>
                    <a:bodyPr/>
                    <a:lstStyle/>
                    <a:p>
                      <a:pPr algn="l" fontAlgn="t"/>
                      <a:r>
                        <a:rPr lang="en-US" sz="1100" b="0" i="0" u="none" strike="noStrike">
                          <a:solidFill>
                            <a:srgbClr val="000000"/>
                          </a:solidFill>
                          <a:effectLst/>
                          <a:latin typeface="Calibri" panose="020F0502020204030204" pitchFamily="34" charset="0"/>
                        </a:rPr>
                        <a:t>per person/day</a:t>
                      </a:r>
                    </a:p>
                  </a:txBody>
                  <a:tcPr marL="7144" marR="7144" marT="9525" marB="0"/>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meals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head</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100" b="0" i="0" u="none" strike="noStrike">
                          <a:solidFill>
                            <a:srgbClr val="000000"/>
                          </a:solidFill>
                          <a:effectLst/>
                          <a:latin typeface="Calibri" panose="020F0502020204030204" pitchFamily="34" charset="0"/>
                        </a:rPr>
                        <a:t>Cross-school visits</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diem</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person/day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meals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head</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Develop behavior change strategy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0" i="0" u="none" strike="noStrike">
                          <a:solidFill>
                            <a:srgbClr val="000000"/>
                          </a:solidFill>
                          <a:effectLst/>
                          <a:latin typeface="Calibri" panose="020F0502020204030204" pitchFamily="34" charset="0"/>
                        </a:rPr>
                        <a:t>Consultant/expert</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Fee</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person/hour</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Special events</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Global Handwashing Day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school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200" b="1"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district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200" b="1"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World Toilet Day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school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200" b="1"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district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School Handwashing Fair</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school</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Training Events</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Venue</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rental</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 training events</a:t>
                      </a: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t"/>
                      <a:r>
                        <a:rPr lang="en-US" sz="1100" b="0" i="0" u="none" strike="noStrike">
                          <a:solidFill>
                            <a:srgbClr val="000000"/>
                          </a:solidFill>
                          <a:effectLst/>
                          <a:latin typeface="Calibri" panose="020F0502020204030204" pitchFamily="34" charset="0"/>
                        </a:rPr>
                        <a:t>handouts and training materials</a:t>
                      </a:r>
                    </a:p>
                  </a:txBody>
                  <a:tcPr marL="7144" marR="7144" marT="9525" marB="0"/>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trainee per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refreshments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head</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meals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head</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demonstration materials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Mass Media</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Radio</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spot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Billboards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Artwork</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location</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Promotional Materials</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T-shirts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Caps</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dirty="0" err="1">
                          <a:solidFill>
                            <a:srgbClr val="000000"/>
                          </a:solidFill>
                          <a:effectLst/>
                          <a:latin typeface="Calibri" panose="020F0502020204030204" pitchFamily="34" charset="0"/>
                        </a:rPr>
                        <a:t>Misc</a:t>
                      </a:r>
                      <a:r>
                        <a:rPr lang="en-US" sz="1100" b="0" i="0" u="none" strike="noStrike" dirty="0">
                          <a:solidFill>
                            <a:srgbClr val="000000"/>
                          </a:solidFill>
                          <a:effectLst/>
                          <a:latin typeface="Calibri" panose="020F0502020204030204" pitchFamily="34" charset="0"/>
                        </a:rPr>
                        <a:t> (stickers, pens </a:t>
                      </a:r>
                      <a:r>
                        <a:rPr lang="en-US" sz="1100" b="0" i="0" u="none" strike="noStrike" dirty="0" err="1">
                          <a:solidFill>
                            <a:srgbClr val="000000"/>
                          </a:solidFill>
                          <a:effectLst/>
                          <a:latin typeface="Calibri" panose="020F0502020204030204" pitchFamily="34" charset="0"/>
                        </a:rPr>
                        <a:t>etc</a:t>
                      </a:r>
                      <a:r>
                        <a:rPr lang="en-US" sz="1100" b="0" i="0" u="none" strike="noStrike" dirty="0">
                          <a:solidFill>
                            <a:srgbClr val="000000"/>
                          </a:solidFill>
                          <a:effectLst/>
                          <a:latin typeface="Calibri" panose="020F0502020204030204" pitchFamily="34" charset="0"/>
                        </a:rPr>
                        <a: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r>
                        <a:rPr lang="en-US" sz="1200" b="1" i="0" u="none" strike="noStrike">
                          <a:solidFill>
                            <a:srgbClr val="000000"/>
                          </a:solidFill>
                          <a:effectLst/>
                          <a:latin typeface="Calibri" panose="020F0502020204030204" pitchFamily="34" charset="0"/>
                        </a:rPr>
                        <a:t>Evaluation</a:t>
                      </a: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baseline survey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contract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endline survey</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contract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r h="367930">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dissemination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r>
                        <a:rPr lang="en-US" sz="1100" b="0" i="0" u="none" strike="noStrike">
                          <a:solidFill>
                            <a:srgbClr val="000000"/>
                          </a:solidFill>
                          <a:effectLst/>
                          <a:latin typeface="Calibri" panose="020F0502020204030204" pitchFamily="34" charset="0"/>
                        </a:rPr>
                        <a:t>per event</a:t>
                      </a:r>
                    </a:p>
                  </a:txBody>
                  <a:tcPr marL="7144" marR="7144" marT="9525"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144" marR="7144" marT="9525"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144" marR="7144" marT="9525" marB="0" anchor="b"/>
                </a:tc>
                <a:tc>
                  <a:txBody>
                    <a:bodyPr/>
                    <a:lstStyle/>
                    <a:p>
                      <a:endParaRPr lang="en-US" sz="1000" dirty="0"/>
                    </a:p>
                  </a:txBody>
                  <a:tcPr marL="68580" marR="68580"/>
                </a:tc>
              </a:tr>
            </a:tbl>
          </a:graphicData>
        </a:graphic>
      </p:graphicFrame>
      <p:sp>
        <p:nvSpPr>
          <p:cNvPr id="2" name="Slide Number Placeholder 1"/>
          <p:cNvSpPr>
            <a:spLocks noGrp="1"/>
          </p:cNvSpPr>
          <p:nvPr>
            <p:ph type="sldNum" sz="quarter" idx="12"/>
          </p:nvPr>
        </p:nvSpPr>
        <p:spPr/>
        <p:txBody>
          <a:bodyPr/>
          <a:lstStyle/>
          <a:p>
            <a:fld id="{9F41A497-3947-1049-A80B-F2F9FE6CCEFB}" type="slidenum">
              <a:rPr lang="en-US" smtClean="0"/>
              <a:pPr/>
              <a:t>57</a:t>
            </a:fld>
            <a:endParaRPr lang="en-US"/>
          </a:p>
        </p:txBody>
      </p:sp>
    </p:spTree>
    <p:extLst>
      <p:ext uri="{BB962C8B-B14F-4D97-AF65-F5344CB8AC3E}">
        <p14:creationId xmlns:p14="http://schemas.microsoft.com/office/powerpoint/2010/main" val="9056874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738" y="126124"/>
            <a:ext cx="9144000" cy="1417638"/>
          </a:xfrm>
        </p:spPr>
        <p:txBody>
          <a:bodyPr>
            <a:normAutofit/>
          </a:bodyPr>
          <a:lstStyle/>
          <a:p>
            <a:r>
              <a:rPr lang="en-US" sz="4000" dirty="0" smtClean="0"/>
              <a:t>Program development</a:t>
            </a:r>
            <a:br>
              <a:rPr lang="en-US" sz="4000" dirty="0" smtClean="0"/>
            </a:br>
            <a:r>
              <a:rPr lang="en-US" sz="3600" dirty="0" smtClean="0">
                <a:solidFill>
                  <a:srgbClr val="4F81BD"/>
                </a:solidFill>
              </a:rPr>
              <a:t>Take-away Lessons</a:t>
            </a:r>
            <a:endParaRPr lang="en-US" sz="3600" dirty="0"/>
          </a:p>
        </p:txBody>
      </p:sp>
      <p:sp>
        <p:nvSpPr>
          <p:cNvPr id="3" name="Content Placeholder 2"/>
          <p:cNvSpPr>
            <a:spLocks noGrp="1"/>
          </p:cNvSpPr>
          <p:nvPr>
            <p:ph idx="1"/>
          </p:nvPr>
        </p:nvSpPr>
        <p:spPr>
          <a:xfrm>
            <a:off x="0" y="1417638"/>
            <a:ext cx="9144000" cy="5440362"/>
          </a:xfrm>
        </p:spPr>
        <p:txBody>
          <a:bodyPr>
            <a:normAutofit/>
          </a:bodyPr>
          <a:lstStyle/>
          <a:p>
            <a:endParaRPr lang="en-US" dirty="0" smtClean="0"/>
          </a:p>
          <a:p>
            <a:pPr marL="514350" indent="-514350">
              <a:buFont typeface="+mj-lt"/>
              <a:buAutoNum type="arabicPeriod"/>
            </a:pPr>
            <a:endParaRPr lang="en-US" dirty="0"/>
          </a:p>
        </p:txBody>
      </p:sp>
      <p:sp>
        <p:nvSpPr>
          <p:cNvPr id="4" name="Content Placeholder 2"/>
          <p:cNvSpPr txBox="1">
            <a:spLocks/>
          </p:cNvSpPr>
          <p:nvPr/>
        </p:nvSpPr>
        <p:spPr>
          <a:xfrm>
            <a:off x="241738" y="1543762"/>
            <a:ext cx="8523890" cy="54403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6"/>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lumMod val="60000"/>
                  <a:lumOff val="40000"/>
                </a:schemeClr>
              </a:buClr>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Development of a HWWS program requires context-specific knowledge derived from formative research</a:t>
            </a:r>
          </a:p>
          <a:p>
            <a:r>
              <a:rPr lang="en-US" dirty="0" smtClean="0"/>
              <a:t>Engaging all the relevant stakeholders is critical for program success and to reach scale</a:t>
            </a:r>
          </a:p>
          <a:p>
            <a:r>
              <a:rPr lang="en-US" dirty="0" smtClean="0"/>
              <a:t>Target your program: who, what and where</a:t>
            </a:r>
          </a:p>
          <a:p>
            <a:r>
              <a:rPr lang="en-US" dirty="0" smtClean="0"/>
              <a:t>Identify what the program needs and develop a detailed budget plan</a:t>
            </a:r>
          </a:p>
          <a:p>
            <a:endParaRPr lang="en-US" dirty="0" smtClean="0"/>
          </a:p>
          <a:p>
            <a:endParaRPr lang="en-US" dirty="0" smtClean="0"/>
          </a:p>
          <a:p>
            <a:pPr marL="514350" indent="-514350">
              <a:buFont typeface="+mj-lt"/>
              <a:buAutoNum type="arabicPeriod"/>
            </a:pPr>
            <a:endParaRPr lang="en-US" dirty="0"/>
          </a:p>
        </p:txBody>
      </p:sp>
      <p:sp>
        <p:nvSpPr>
          <p:cNvPr id="5" name="Slide Number Placeholder 4"/>
          <p:cNvSpPr>
            <a:spLocks noGrp="1"/>
          </p:cNvSpPr>
          <p:nvPr>
            <p:ph type="sldNum" sz="quarter" idx="12"/>
          </p:nvPr>
        </p:nvSpPr>
        <p:spPr/>
        <p:txBody>
          <a:bodyPr/>
          <a:lstStyle/>
          <a:p>
            <a:fld id="{9F41A497-3947-1049-A80B-F2F9FE6CCEFB}" type="slidenum">
              <a:rPr lang="en-US" smtClean="0"/>
              <a:pPr/>
              <a:t>58</a:t>
            </a:fld>
            <a:endParaRPr lang="en-US"/>
          </a:p>
        </p:txBody>
      </p:sp>
    </p:spTree>
    <p:extLst>
      <p:ext uri="{BB962C8B-B14F-4D97-AF65-F5344CB8AC3E}">
        <p14:creationId xmlns:p14="http://schemas.microsoft.com/office/powerpoint/2010/main" val="14718274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a:t>
            </a:r>
            <a:r>
              <a:rPr lang="en-US" dirty="0" smtClean="0"/>
              <a:t>. Monitoring and evaluation</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59</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0830" y="0"/>
            <a:ext cx="1693170" cy="1693170"/>
          </a:xfrm>
          <a:prstGeom prst="ellipse">
            <a:avLst/>
          </a:prstGeom>
        </p:spPr>
      </p:pic>
    </p:spTree>
    <p:extLst>
      <p:ext uri="{BB962C8B-B14F-4D97-AF65-F5344CB8AC3E}">
        <p14:creationId xmlns:p14="http://schemas.microsoft.com/office/powerpoint/2010/main" val="3100266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we translate the factors that influence HWWS into action?</a:t>
            </a:r>
            <a:endParaRPr lang="en-US" dirty="0"/>
          </a:p>
        </p:txBody>
      </p:sp>
      <p:sp>
        <p:nvSpPr>
          <p:cNvPr id="3" name="Content Placeholder 2"/>
          <p:cNvSpPr>
            <a:spLocks noGrp="1"/>
          </p:cNvSpPr>
          <p:nvPr>
            <p:ph idx="1"/>
          </p:nvPr>
        </p:nvSpPr>
        <p:spPr/>
        <p:txBody>
          <a:bodyPr/>
          <a:lstStyle/>
          <a:p>
            <a:r>
              <a:rPr lang="en-US" dirty="0" smtClean="0"/>
              <a:t>We acknowledge that </a:t>
            </a:r>
            <a:r>
              <a:rPr lang="en-US" dirty="0" err="1" smtClean="0"/>
              <a:t>handwashing</a:t>
            </a:r>
            <a:r>
              <a:rPr lang="en-US" dirty="0" smtClean="0"/>
              <a:t> behaviors have complex determinants</a:t>
            </a:r>
          </a:p>
          <a:p>
            <a:endParaRPr lang="en-US" dirty="0"/>
          </a:p>
          <a:p>
            <a:r>
              <a:rPr lang="en-US" dirty="0" smtClean="0"/>
              <a:t>Building a behavior change strategy around these determinants is often a daunting process</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6</a:t>
            </a:fld>
            <a:endParaRPr lang="en-US">
              <a:solidFill>
                <a:prstClr val="black">
                  <a:tint val="75000"/>
                </a:prstClr>
              </a:solidFill>
              <a:latin typeface="Calibri"/>
            </a:endParaRPr>
          </a:p>
        </p:txBody>
      </p:sp>
      <p:pic>
        <p:nvPicPr>
          <p:cNvPr id="5" name="Picture 4" descr="Screen Shot 2014-10-27 at 11.25.1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4013" y="4271325"/>
            <a:ext cx="1724025" cy="2267587"/>
          </a:xfrm>
          <a:prstGeom prst="rect">
            <a:avLst/>
          </a:prstGeom>
        </p:spPr>
      </p:pic>
    </p:spTree>
    <p:extLst>
      <p:ext uri="{BB962C8B-B14F-4D97-AF65-F5344CB8AC3E}">
        <p14:creationId xmlns:p14="http://schemas.microsoft.com/office/powerpoint/2010/main" val="16239788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Monitoring and Evaluation (M&amp;E) </a:t>
            </a:r>
            <a:br>
              <a:rPr lang="en-US" sz="4000" dirty="0" smtClean="0"/>
            </a:br>
            <a:r>
              <a:rPr lang="en-US" sz="3600" dirty="0" smtClean="0">
                <a:solidFill>
                  <a:srgbClr val="4F81BD"/>
                </a:solidFill>
              </a:rPr>
              <a:t>Section objectives</a:t>
            </a:r>
            <a:endParaRPr lang="en-US" sz="3600" dirty="0"/>
          </a:p>
        </p:txBody>
      </p:sp>
      <p:sp>
        <p:nvSpPr>
          <p:cNvPr id="3" name="Content Placeholder 2"/>
          <p:cNvSpPr>
            <a:spLocks noGrp="1"/>
          </p:cNvSpPr>
          <p:nvPr>
            <p:ph idx="1"/>
          </p:nvPr>
        </p:nvSpPr>
        <p:spPr>
          <a:xfrm>
            <a:off x="0" y="1417638"/>
            <a:ext cx="9144000" cy="5440362"/>
          </a:xfrm>
        </p:spPr>
        <p:txBody>
          <a:bodyPr>
            <a:normAutofit/>
          </a:bodyPr>
          <a:lstStyle/>
          <a:p>
            <a:endParaRPr lang="en-US" dirty="0" smtClean="0"/>
          </a:p>
          <a:p>
            <a:pPr marL="514350" indent="-514350">
              <a:buFont typeface="+mj-lt"/>
              <a:buAutoNum type="arabicPeriod"/>
            </a:pPr>
            <a:endParaRPr lang="en-US" dirty="0"/>
          </a:p>
        </p:txBody>
      </p:sp>
      <p:sp>
        <p:nvSpPr>
          <p:cNvPr id="4" name="Content Placeholder 2"/>
          <p:cNvSpPr txBox="1">
            <a:spLocks/>
          </p:cNvSpPr>
          <p:nvPr/>
        </p:nvSpPr>
        <p:spPr>
          <a:xfrm>
            <a:off x="203200" y="1417638"/>
            <a:ext cx="8940800" cy="544036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6"/>
              </a:buClr>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lumMod val="60000"/>
                  <a:lumOff val="40000"/>
                </a:schemeClr>
              </a:buClr>
              <a:buFont typeface="Arial"/>
              <a:buChar char="–"/>
              <a:defRPr sz="2800" kern="1200">
                <a:solidFill>
                  <a:srgbClr val="00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pPr>
            <a:r>
              <a:rPr lang="en-US" dirty="0" smtClean="0"/>
              <a:t>Understand how M&amp;E should be incorporated into a HWWS program</a:t>
            </a:r>
          </a:p>
          <a:p>
            <a:pPr marL="514350" indent="-514350">
              <a:buFont typeface="+mj-lt"/>
              <a:buAutoNum type="arabicPeriod"/>
            </a:pPr>
            <a:r>
              <a:rPr lang="en-US" dirty="0" smtClean="0"/>
              <a:t>Learn the key output and outcomes necessary for HWWS programs</a:t>
            </a:r>
          </a:p>
          <a:p>
            <a:pPr marL="514350" indent="-514350">
              <a:buFont typeface="+mj-lt"/>
              <a:buAutoNum type="arabicPeriod"/>
            </a:pPr>
            <a:r>
              <a:rPr lang="en-US" dirty="0" smtClean="0"/>
              <a:t>Learn 3 different approaches used for evaluating behavior change and their strengths and weaknesses</a:t>
            </a:r>
          </a:p>
          <a:p>
            <a:endParaRPr lang="en-US" dirty="0" smtClean="0"/>
          </a:p>
          <a:p>
            <a:endParaRPr lang="en-US" dirty="0" smtClean="0"/>
          </a:p>
          <a:p>
            <a:pPr marL="514350" indent="-514350">
              <a:buFont typeface="+mj-lt"/>
              <a:buAutoNum type="arabicPeriod"/>
            </a:pPr>
            <a:endParaRPr lang="en-US" dirty="0"/>
          </a:p>
        </p:txBody>
      </p:sp>
      <p:sp>
        <p:nvSpPr>
          <p:cNvPr id="5" name="Slide Number Placeholder 4"/>
          <p:cNvSpPr>
            <a:spLocks noGrp="1"/>
          </p:cNvSpPr>
          <p:nvPr>
            <p:ph type="sldNum" sz="quarter" idx="12"/>
          </p:nvPr>
        </p:nvSpPr>
        <p:spPr/>
        <p:txBody>
          <a:bodyPr/>
          <a:lstStyle/>
          <a:p>
            <a:fld id="{9F41A497-3947-1049-A80B-F2F9FE6CCEFB}" type="slidenum">
              <a:rPr lang="en-US" smtClean="0"/>
              <a:pPr/>
              <a:t>60</a:t>
            </a:fld>
            <a:endParaRPr lang="en-US"/>
          </a:p>
        </p:txBody>
      </p:sp>
    </p:spTree>
    <p:extLst>
      <p:ext uri="{BB962C8B-B14F-4D97-AF65-F5344CB8AC3E}">
        <p14:creationId xmlns:p14="http://schemas.microsoft.com/office/powerpoint/2010/main" val="9750498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29768" y="0"/>
            <a:ext cx="9114232"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eaLnBrk="1" fontAlgn="auto" hangingPunct="1">
              <a:spcAft>
                <a:spcPts val="0"/>
              </a:spcAft>
              <a:defRPr/>
            </a:pPr>
            <a:r>
              <a:rPr lang="en-US" b="0" dirty="0" smtClean="0">
                <a:solidFill>
                  <a:schemeClr val="tx2"/>
                </a:solidFill>
              </a:rPr>
              <a:t>M&amp;E</a:t>
            </a:r>
            <a:r>
              <a:rPr lang="en-US" dirty="0" smtClean="0">
                <a:solidFill>
                  <a:schemeClr val="accent1">
                    <a:satMod val="150000"/>
                  </a:schemeClr>
                </a:solidFill>
              </a:rPr>
              <a:t/>
            </a:r>
            <a:br>
              <a:rPr lang="en-US" dirty="0" smtClean="0">
                <a:solidFill>
                  <a:schemeClr val="accent1">
                    <a:satMod val="150000"/>
                  </a:schemeClr>
                </a:solidFill>
              </a:rPr>
            </a:br>
            <a:endParaRPr lang="en-US" b="0" dirty="0">
              <a:solidFill>
                <a:schemeClr val="tx2">
                  <a:lumMod val="60000"/>
                  <a:lumOff val="40000"/>
                </a:schemeClr>
              </a:solidFill>
              <a:ea typeface="+mj-ea"/>
              <a:cs typeface="+mj-cs"/>
            </a:endParaRPr>
          </a:p>
        </p:txBody>
      </p:sp>
      <p:pic>
        <p:nvPicPr>
          <p:cNvPr id="5" name="Picture 4" descr="Screen Shot 2014-10-23 at 5.20.5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8670" y="1447800"/>
            <a:ext cx="3984778" cy="5182707"/>
          </a:xfrm>
          <a:prstGeom prst="rect">
            <a:avLst/>
          </a:prstGeom>
        </p:spPr>
      </p:pic>
      <p:sp>
        <p:nvSpPr>
          <p:cNvPr id="2" name="Slide Number Placeholder 1"/>
          <p:cNvSpPr>
            <a:spLocks noGrp="1"/>
          </p:cNvSpPr>
          <p:nvPr>
            <p:ph type="sldNum" sz="quarter" idx="12"/>
          </p:nvPr>
        </p:nvSpPr>
        <p:spPr/>
        <p:txBody>
          <a:bodyPr/>
          <a:lstStyle/>
          <a:p>
            <a:fld id="{9F41A497-3947-1049-A80B-F2F9FE6CCEFB}" type="slidenum">
              <a:rPr lang="en-US" smtClean="0"/>
              <a:pPr/>
              <a:t>61</a:t>
            </a:fld>
            <a:endParaRPr lang="en-US"/>
          </a:p>
        </p:txBody>
      </p:sp>
      <p:sp>
        <p:nvSpPr>
          <p:cNvPr id="4" name="TextBox 3"/>
          <p:cNvSpPr txBox="1"/>
          <p:nvPr/>
        </p:nvSpPr>
        <p:spPr>
          <a:xfrm>
            <a:off x="6432331" y="4687614"/>
            <a:ext cx="2469931" cy="1477328"/>
          </a:xfrm>
          <a:prstGeom prst="rect">
            <a:avLst/>
          </a:prstGeom>
          <a:noFill/>
        </p:spPr>
        <p:txBody>
          <a:bodyPr wrap="square" rtlCol="0">
            <a:spAutoFit/>
          </a:bodyPr>
          <a:lstStyle/>
          <a:p>
            <a:r>
              <a:rPr lang="en-US" dirty="0" smtClean="0">
                <a:hlinkClick r:id="rId4"/>
              </a:rPr>
              <a:t>http</a:t>
            </a:r>
            <a:r>
              <a:rPr lang="en-US" dirty="0">
                <a:hlinkClick r:id="rId4"/>
              </a:rPr>
              <a:t>://</a:t>
            </a:r>
            <a:r>
              <a:rPr lang="en-US" dirty="0" smtClean="0">
                <a:hlinkClick r:id="rId4"/>
              </a:rPr>
              <a:t>globalhandwashing.org/resources/general/unicef-handwashing-monitoring-evaluation-toolkit</a:t>
            </a:r>
            <a:r>
              <a:rPr lang="en-US" dirty="0" smtClean="0"/>
              <a:t> </a:t>
            </a:r>
            <a:endParaRPr lang="en-US" dirty="0"/>
          </a:p>
        </p:txBody>
      </p:sp>
    </p:spTree>
    <p:extLst>
      <p:ext uri="{BB962C8B-B14F-4D97-AF65-F5344CB8AC3E}">
        <p14:creationId xmlns:p14="http://schemas.microsoft.com/office/powerpoint/2010/main" val="59622913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65100" y="0"/>
            <a:ext cx="8978900"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a:defRPr/>
            </a:pPr>
            <a:r>
              <a:rPr lang="en-US" b="0" dirty="0" smtClean="0">
                <a:solidFill>
                  <a:schemeClr val="tx2"/>
                </a:solidFill>
              </a:rPr>
              <a:t>M&amp;E phases</a:t>
            </a:r>
            <a:endParaRPr lang="en-US" b="0" dirty="0">
              <a:solidFill>
                <a:schemeClr val="tx2">
                  <a:lumMod val="60000"/>
                  <a:lumOff val="40000"/>
                </a:schemeClr>
              </a:solidFill>
            </a:endParaRPr>
          </a:p>
        </p:txBody>
      </p:sp>
      <p:sp>
        <p:nvSpPr>
          <p:cNvPr id="7" name="TextBox 6"/>
          <p:cNvSpPr txBox="1"/>
          <p:nvPr/>
        </p:nvSpPr>
        <p:spPr>
          <a:xfrm>
            <a:off x="5296830" y="6065877"/>
            <a:ext cx="3728417" cy="369332"/>
          </a:xfrm>
          <a:prstGeom prst="rect">
            <a:avLst/>
          </a:prstGeom>
          <a:noFill/>
          <a:ln>
            <a:noFill/>
          </a:ln>
        </p:spPr>
        <p:txBody>
          <a:bodyPr wrap="none" rtlCol="0">
            <a:spAutoFit/>
          </a:bodyPr>
          <a:lstStyle/>
          <a:p>
            <a:r>
              <a:rPr lang="en-US" dirty="0" smtClean="0"/>
              <a:t>Ram 2013, HW promotion M&amp;E guide</a:t>
            </a:r>
            <a:endParaRPr lang="en-US" dirty="0"/>
          </a:p>
        </p:txBody>
      </p:sp>
      <p:pic>
        <p:nvPicPr>
          <p:cNvPr id="2" name="Picture 1" descr="Screen Shot 2014-10-23 at 10.59.07 PM.png"/>
          <p:cNvPicPr>
            <a:picLocks noChangeAspect="1"/>
          </p:cNvPicPr>
          <p:nvPr/>
        </p:nvPicPr>
        <p:blipFill rotWithShape="1">
          <a:blip r:embed="rId3">
            <a:extLst>
              <a:ext uri="{28A0092B-C50C-407E-A947-70E740481C1C}">
                <a14:useLocalDpi xmlns:a14="http://schemas.microsoft.com/office/drawing/2010/main" val="0"/>
              </a:ext>
            </a:extLst>
          </a:blip>
          <a:srcRect r="2513"/>
          <a:stretch/>
        </p:blipFill>
        <p:spPr>
          <a:xfrm>
            <a:off x="165100" y="1809750"/>
            <a:ext cx="8753269" cy="2857500"/>
          </a:xfrm>
          <a:prstGeom prst="rect">
            <a:avLst/>
          </a:prstGeom>
        </p:spPr>
      </p:pic>
      <p:sp>
        <p:nvSpPr>
          <p:cNvPr id="3" name="Slide Number Placeholder 2"/>
          <p:cNvSpPr>
            <a:spLocks noGrp="1"/>
          </p:cNvSpPr>
          <p:nvPr>
            <p:ph type="sldNum" sz="quarter" idx="12"/>
          </p:nvPr>
        </p:nvSpPr>
        <p:spPr/>
        <p:txBody>
          <a:bodyPr/>
          <a:lstStyle/>
          <a:p>
            <a:fld id="{9F41A497-3947-1049-A80B-F2F9FE6CCEFB}" type="slidenum">
              <a:rPr lang="en-US" smtClean="0"/>
              <a:pPr/>
              <a:t>62</a:t>
            </a:fld>
            <a:endParaRPr lang="en-US"/>
          </a:p>
        </p:txBody>
      </p:sp>
    </p:spTree>
    <p:extLst>
      <p:ext uri="{BB962C8B-B14F-4D97-AF65-F5344CB8AC3E}">
        <p14:creationId xmlns:p14="http://schemas.microsoft.com/office/powerpoint/2010/main" val="188607774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004" y="1524000"/>
            <a:ext cx="8953995" cy="5334000"/>
          </a:xfrm>
        </p:spPr>
        <p:txBody>
          <a:bodyPr>
            <a:normAutofit/>
          </a:bodyPr>
          <a:lstStyle/>
          <a:p>
            <a:pPr marL="514350" indent="-514350">
              <a:buFont typeface="+mj-lt"/>
              <a:buAutoNum type="arabicPeriod"/>
            </a:pPr>
            <a:r>
              <a:rPr lang="en-US" sz="3000" dirty="0" smtClean="0">
                <a:latin typeface="+mj-lt"/>
              </a:rPr>
              <a:t>Check the program activities are delivered as planned</a:t>
            </a:r>
          </a:p>
          <a:p>
            <a:pPr marL="514350" indent="-514350">
              <a:buFont typeface="+mj-lt"/>
              <a:buAutoNum type="arabicPeriod"/>
            </a:pPr>
            <a:r>
              <a:rPr lang="en-US" sz="3000" dirty="0" smtClean="0">
                <a:latin typeface="+mj-lt"/>
              </a:rPr>
              <a:t>Report changes in behavior</a:t>
            </a:r>
          </a:p>
          <a:p>
            <a:pPr marL="514350" indent="-514350">
              <a:buFont typeface="+mj-lt"/>
              <a:buAutoNum type="arabicPeriod"/>
            </a:pPr>
            <a:r>
              <a:rPr lang="en-US" sz="3000" dirty="0" smtClean="0">
                <a:latin typeface="+mj-lt"/>
              </a:rPr>
              <a:t>Estimate health impact</a:t>
            </a:r>
          </a:p>
          <a:p>
            <a:pPr marL="514350" indent="-514350">
              <a:buFont typeface="+mj-lt"/>
              <a:buAutoNum type="arabicPeriod"/>
            </a:pPr>
            <a:r>
              <a:rPr lang="en-US" sz="3000" dirty="0">
                <a:latin typeface="+mj-lt"/>
              </a:rPr>
              <a:t>Track progress</a:t>
            </a:r>
          </a:p>
          <a:p>
            <a:pPr marL="514350" indent="-514350">
              <a:buFont typeface="+mj-lt"/>
              <a:buAutoNum type="arabicPeriod"/>
            </a:pPr>
            <a:r>
              <a:rPr lang="en-US" sz="3000" dirty="0" smtClean="0">
                <a:latin typeface="+mj-lt"/>
              </a:rPr>
              <a:t>Provide accountability to stakeholders</a:t>
            </a:r>
          </a:p>
          <a:p>
            <a:pPr marL="514350" indent="-514350">
              <a:buFont typeface="+mj-lt"/>
              <a:buAutoNum type="arabicPeriod"/>
            </a:pPr>
            <a:r>
              <a:rPr lang="en-US" sz="3000" dirty="0" smtClean="0">
                <a:latin typeface="+mj-lt"/>
              </a:rPr>
              <a:t>Improve on </a:t>
            </a:r>
            <a:r>
              <a:rPr lang="en-US" sz="3000" dirty="0" err="1" smtClean="0">
                <a:latin typeface="+mj-lt"/>
              </a:rPr>
              <a:t>sectoral</a:t>
            </a:r>
            <a:r>
              <a:rPr lang="en-US" sz="3000" dirty="0" smtClean="0">
                <a:latin typeface="+mj-lt"/>
              </a:rPr>
              <a:t> knowledge</a:t>
            </a:r>
          </a:p>
          <a:p>
            <a:pPr marL="514350" indent="-514350">
              <a:buFont typeface="+mj-lt"/>
              <a:buAutoNum type="arabicPeriod"/>
            </a:pPr>
            <a:r>
              <a:rPr lang="en-US" sz="3000" dirty="0" smtClean="0">
                <a:latin typeface="+mj-lt"/>
              </a:rPr>
              <a:t>Change policy</a:t>
            </a:r>
          </a:p>
        </p:txBody>
      </p:sp>
      <p:sp>
        <p:nvSpPr>
          <p:cNvPr id="5" name="Title 3"/>
          <p:cNvSpPr txBox="1">
            <a:spLocks/>
          </p:cNvSpPr>
          <p:nvPr/>
        </p:nvSpPr>
        <p:spPr>
          <a:xfrm>
            <a:off x="190004" y="0"/>
            <a:ext cx="8953996"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a:defRPr/>
            </a:pPr>
            <a:r>
              <a:rPr lang="en-US" b="0" dirty="0" smtClean="0">
                <a:solidFill>
                  <a:schemeClr val="tx2"/>
                </a:solidFill>
              </a:rPr>
              <a:t>Purpose of M&amp;E</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63</a:t>
            </a:fld>
            <a:endParaRPr lang="en-US"/>
          </a:p>
        </p:txBody>
      </p:sp>
    </p:spTree>
    <p:extLst>
      <p:ext uri="{BB962C8B-B14F-4D97-AF65-F5344CB8AC3E}">
        <p14:creationId xmlns:p14="http://schemas.microsoft.com/office/powerpoint/2010/main" val="321175313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55924311"/>
              </p:ext>
            </p:extLst>
          </p:nvPr>
        </p:nvGraphicFramePr>
        <p:xfrm>
          <a:off x="228600" y="1752599"/>
          <a:ext cx="8610600" cy="3581401"/>
        </p:xfrm>
        <a:graphic>
          <a:graphicData uri="http://schemas.openxmlformats.org/drawingml/2006/table">
            <a:tbl>
              <a:tblPr firstRow="1" bandRow="1">
                <a:tableStyleId>{5C22544A-7EE6-4342-B048-85BDC9FD1C3A}</a:tableStyleId>
              </a:tblPr>
              <a:tblGrid>
                <a:gridCol w="2152650"/>
                <a:gridCol w="2152650"/>
                <a:gridCol w="2152650"/>
                <a:gridCol w="2152650"/>
              </a:tblGrid>
              <a:tr h="1079561">
                <a:tc>
                  <a:txBody>
                    <a:bodyPr/>
                    <a:lstStyle/>
                    <a:p>
                      <a:pPr algn="ctr"/>
                      <a:r>
                        <a:rPr lang="en-US" sz="2400" dirty="0" smtClean="0">
                          <a:solidFill>
                            <a:schemeClr val="bg1"/>
                          </a:solidFill>
                        </a:rPr>
                        <a:t>Narrative summary</a:t>
                      </a:r>
                      <a:endParaRPr lang="en-US" sz="2400" dirty="0">
                        <a:solidFill>
                          <a:schemeClr val="bg1"/>
                        </a:solidFill>
                      </a:endParaRPr>
                    </a:p>
                  </a:txBody>
                  <a:tcPr/>
                </a:tc>
                <a:tc>
                  <a:txBody>
                    <a:bodyPr/>
                    <a:lstStyle/>
                    <a:p>
                      <a:pPr algn="ctr"/>
                      <a:r>
                        <a:rPr lang="en-US" sz="2400" dirty="0" smtClean="0">
                          <a:solidFill>
                            <a:schemeClr val="bg1"/>
                          </a:solidFill>
                        </a:rPr>
                        <a:t>Performance Indicators</a:t>
                      </a:r>
                      <a:endParaRPr lang="en-US" sz="2400" dirty="0">
                        <a:solidFill>
                          <a:schemeClr val="bg1"/>
                        </a:solidFill>
                      </a:endParaRPr>
                    </a:p>
                  </a:txBody>
                  <a:tcPr/>
                </a:tc>
                <a:tc>
                  <a:txBody>
                    <a:bodyPr/>
                    <a:lstStyle/>
                    <a:p>
                      <a:pPr algn="ctr"/>
                      <a:r>
                        <a:rPr lang="en-US" sz="2400" dirty="0" smtClean="0">
                          <a:solidFill>
                            <a:schemeClr val="bg1"/>
                          </a:solidFill>
                        </a:rPr>
                        <a:t>Means of Verification</a:t>
                      </a:r>
                      <a:endParaRPr lang="en-US" sz="2400" dirty="0">
                        <a:solidFill>
                          <a:schemeClr val="bg1"/>
                        </a:solidFill>
                      </a:endParaRPr>
                    </a:p>
                  </a:txBody>
                  <a:tcPr/>
                </a:tc>
                <a:tc>
                  <a:txBody>
                    <a:bodyPr/>
                    <a:lstStyle/>
                    <a:p>
                      <a:pPr algn="ctr"/>
                      <a:r>
                        <a:rPr lang="en-US" sz="2400" dirty="0" smtClean="0">
                          <a:solidFill>
                            <a:schemeClr val="bg1"/>
                          </a:solidFill>
                        </a:rPr>
                        <a:t>Assumptions</a:t>
                      </a:r>
                      <a:r>
                        <a:rPr lang="en-US" sz="2400" baseline="0" dirty="0" smtClean="0">
                          <a:solidFill>
                            <a:schemeClr val="bg1"/>
                          </a:solidFill>
                        </a:rPr>
                        <a:t> and Risks</a:t>
                      </a:r>
                      <a:endParaRPr lang="en-US" sz="2400" dirty="0">
                        <a:solidFill>
                          <a:schemeClr val="bg1"/>
                        </a:solidFill>
                      </a:endParaRPr>
                    </a:p>
                  </a:txBody>
                  <a:tcPr/>
                </a:tc>
              </a:tr>
              <a:tr h="625460">
                <a:tc>
                  <a:txBody>
                    <a:bodyPr/>
                    <a:lstStyle/>
                    <a:p>
                      <a:endParaRPr lang="en-US" sz="2400" dirty="0" smtClean="0"/>
                    </a:p>
                  </a:txBody>
                  <a:tcPr/>
                </a:tc>
                <a:tc>
                  <a:txBody>
                    <a:bodyPr/>
                    <a:lstStyle/>
                    <a:p>
                      <a:endParaRPr lang="en-US" dirty="0"/>
                    </a:p>
                  </a:txBody>
                  <a:tcPr/>
                </a:tc>
                <a:tc>
                  <a:txBody>
                    <a:bodyPr/>
                    <a:lstStyle/>
                    <a:p>
                      <a:endParaRPr lang="en-US" dirty="0"/>
                    </a:p>
                  </a:txBody>
                  <a:tcPr/>
                </a:tc>
                <a:tc>
                  <a:txBody>
                    <a:bodyPr/>
                    <a:lstStyle/>
                    <a:p>
                      <a:endParaRPr lang="en-US" dirty="0"/>
                    </a:p>
                  </a:txBody>
                  <a:tcPr/>
                </a:tc>
              </a:tr>
              <a:tr h="625460">
                <a:tc>
                  <a:txBody>
                    <a:bodyPr/>
                    <a:lstStyle/>
                    <a:p>
                      <a:endParaRPr lang="en-US" sz="2400" dirty="0" smtClean="0"/>
                    </a:p>
                  </a:txBody>
                  <a:tcPr/>
                </a:tc>
                <a:tc>
                  <a:txBody>
                    <a:bodyPr/>
                    <a:lstStyle/>
                    <a:p>
                      <a:endParaRPr lang="en-US" dirty="0"/>
                    </a:p>
                  </a:txBody>
                  <a:tcPr/>
                </a:tc>
                <a:tc>
                  <a:txBody>
                    <a:bodyPr/>
                    <a:lstStyle/>
                    <a:p>
                      <a:endParaRPr lang="en-US" dirty="0"/>
                    </a:p>
                  </a:txBody>
                  <a:tcPr/>
                </a:tc>
                <a:tc>
                  <a:txBody>
                    <a:bodyPr/>
                    <a:lstStyle/>
                    <a:p>
                      <a:endParaRPr lang="en-US" dirty="0"/>
                    </a:p>
                  </a:txBody>
                  <a:tcPr/>
                </a:tc>
              </a:tr>
              <a:tr h="625460">
                <a:tc>
                  <a:txBody>
                    <a:bodyPr/>
                    <a:lstStyle/>
                    <a:p>
                      <a:endParaRPr lang="en-US" sz="2400" dirty="0" smtClean="0"/>
                    </a:p>
                  </a:txBody>
                  <a:tcPr/>
                </a:tc>
                <a:tc>
                  <a:txBody>
                    <a:bodyPr/>
                    <a:lstStyle/>
                    <a:p>
                      <a:endParaRPr lang="en-US" dirty="0"/>
                    </a:p>
                  </a:txBody>
                  <a:tcPr/>
                </a:tc>
                <a:tc>
                  <a:txBody>
                    <a:bodyPr/>
                    <a:lstStyle/>
                    <a:p>
                      <a:endParaRPr lang="en-US" dirty="0"/>
                    </a:p>
                  </a:txBody>
                  <a:tcPr/>
                </a:tc>
                <a:tc>
                  <a:txBody>
                    <a:bodyPr/>
                    <a:lstStyle/>
                    <a:p>
                      <a:endParaRPr lang="en-US" dirty="0"/>
                    </a:p>
                  </a:txBody>
                  <a:tcPr/>
                </a:tc>
              </a:tr>
              <a:tr h="625460">
                <a:tc>
                  <a:txBody>
                    <a:bodyPr/>
                    <a:lstStyle/>
                    <a:p>
                      <a:endParaRPr lang="en-US" sz="2400"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Title 3"/>
          <p:cNvSpPr txBox="1">
            <a:spLocks/>
          </p:cNvSpPr>
          <p:nvPr/>
        </p:nvSpPr>
        <p:spPr>
          <a:xfrm>
            <a:off x="228600" y="130628"/>
            <a:ext cx="8915400" cy="1317171"/>
          </a:xfrm>
          <a:prstGeom prst="rect">
            <a:avLst/>
          </a:prstGeom>
        </p:spPr>
        <p:txBody>
          <a:bodyPr lIns="91430" tIns="45716" rIns="45716" bIns="45716" anchor="ctr">
            <a:normAutofit fontScale="90000" lnSpcReduction="100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eaLnBrk="1" fontAlgn="auto" hangingPunct="1">
              <a:spcAft>
                <a:spcPts val="0"/>
              </a:spcAft>
              <a:defRPr/>
            </a:pPr>
            <a:r>
              <a:rPr lang="en-US" b="0" dirty="0">
                <a:solidFill>
                  <a:schemeClr val="tx2"/>
                </a:solidFill>
              </a:rPr>
              <a:t>Logical framework</a:t>
            </a:r>
            <a:r>
              <a:rPr lang="en-US" dirty="0">
                <a:solidFill>
                  <a:schemeClr val="accent1">
                    <a:satMod val="150000"/>
                  </a:schemeClr>
                </a:solidFill>
              </a:rPr>
              <a:t/>
            </a:r>
            <a:br>
              <a:rPr lang="en-US" dirty="0">
                <a:solidFill>
                  <a:schemeClr val="accent1">
                    <a:satMod val="150000"/>
                  </a:schemeClr>
                </a:solidFill>
              </a:rPr>
            </a:br>
            <a:r>
              <a:rPr lang="en-US" b="0" dirty="0" smtClean="0">
                <a:solidFill>
                  <a:schemeClr val="tx2">
                    <a:lumMod val="60000"/>
                    <a:lumOff val="40000"/>
                  </a:schemeClr>
                </a:solidFill>
              </a:rPr>
              <a:t>Provides logical flow for your program</a:t>
            </a:r>
            <a:endParaRPr lang="en-US" sz="9600" b="0" dirty="0">
              <a:solidFill>
                <a:schemeClr val="tx2">
                  <a:lumMod val="60000"/>
                  <a:lumOff val="40000"/>
                </a:schemeClr>
              </a:solidFill>
            </a:endParaRPr>
          </a:p>
        </p:txBody>
      </p:sp>
      <p:cxnSp>
        <p:nvCxnSpPr>
          <p:cNvPr id="7" name="Straight Arrow Connector 6"/>
          <p:cNvCxnSpPr/>
          <p:nvPr/>
        </p:nvCxnSpPr>
        <p:spPr>
          <a:xfrm>
            <a:off x="1066800" y="5181600"/>
            <a:ext cx="1676400" cy="0"/>
          </a:xfrm>
          <a:prstGeom prst="straightConnector1">
            <a:avLst/>
          </a:prstGeom>
          <a:ln w="539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838200" y="4495800"/>
            <a:ext cx="2209800" cy="609600"/>
          </a:xfrm>
          <a:prstGeom prst="straightConnector1">
            <a:avLst/>
          </a:prstGeom>
          <a:ln w="539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219200" y="4495800"/>
            <a:ext cx="1676400" cy="0"/>
          </a:xfrm>
          <a:prstGeom prst="straightConnector1">
            <a:avLst/>
          </a:prstGeom>
          <a:ln w="539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838200" y="3886200"/>
            <a:ext cx="2209800" cy="533400"/>
          </a:xfrm>
          <a:prstGeom prst="straightConnector1">
            <a:avLst/>
          </a:prstGeom>
          <a:ln w="539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219200" y="3886200"/>
            <a:ext cx="1676400" cy="0"/>
          </a:xfrm>
          <a:prstGeom prst="straightConnector1">
            <a:avLst/>
          </a:prstGeom>
          <a:ln w="539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838200" y="3048000"/>
            <a:ext cx="2209800" cy="762000"/>
          </a:xfrm>
          <a:prstGeom prst="straightConnector1">
            <a:avLst/>
          </a:prstGeom>
          <a:ln w="539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200400" y="5181600"/>
            <a:ext cx="4191000" cy="0"/>
          </a:xfrm>
          <a:prstGeom prst="straightConnector1">
            <a:avLst/>
          </a:prstGeom>
          <a:ln w="53975">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200400" y="4495800"/>
            <a:ext cx="4191000" cy="0"/>
          </a:xfrm>
          <a:prstGeom prst="straightConnector1">
            <a:avLst/>
          </a:prstGeom>
          <a:ln w="53975">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200400" y="3886200"/>
            <a:ext cx="4191000" cy="0"/>
          </a:xfrm>
          <a:prstGeom prst="straightConnector1">
            <a:avLst/>
          </a:prstGeom>
          <a:ln w="53975">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295400" y="5638800"/>
            <a:ext cx="433132" cy="461665"/>
          </a:xfrm>
          <a:prstGeom prst="rect">
            <a:avLst/>
          </a:prstGeom>
          <a:noFill/>
        </p:spPr>
        <p:txBody>
          <a:bodyPr wrap="none" rtlCol="0">
            <a:spAutoFit/>
          </a:bodyPr>
          <a:lstStyle/>
          <a:p>
            <a:r>
              <a:rPr lang="en-US" sz="2400" b="1" dirty="0" smtClean="0">
                <a:solidFill>
                  <a:schemeClr val="accent2"/>
                </a:solidFill>
              </a:rPr>
              <a:t>If </a:t>
            </a:r>
            <a:endParaRPr lang="en-US" sz="2400" b="1" dirty="0">
              <a:solidFill>
                <a:schemeClr val="accent2"/>
              </a:solidFill>
            </a:endParaRPr>
          </a:p>
        </p:txBody>
      </p:sp>
      <p:sp>
        <p:nvSpPr>
          <p:cNvPr id="41" name="TextBox 40"/>
          <p:cNvSpPr txBox="1"/>
          <p:nvPr/>
        </p:nvSpPr>
        <p:spPr>
          <a:xfrm>
            <a:off x="2362200" y="5638800"/>
            <a:ext cx="891591" cy="461665"/>
          </a:xfrm>
          <a:prstGeom prst="rect">
            <a:avLst/>
          </a:prstGeom>
          <a:noFill/>
        </p:spPr>
        <p:txBody>
          <a:bodyPr wrap="none" rtlCol="0">
            <a:spAutoFit/>
          </a:bodyPr>
          <a:lstStyle/>
          <a:p>
            <a:r>
              <a:rPr lang="en-US" sz="2400" b="1" dirty="0" smtClean="0">
                <a:solidFill>
                  <a:schemeClr val="accent4"/>
                </a:solidFill>
              </a:rPr>
              <a:t>Then </a:t>
            </a:r>
            <a:endParaRPr lang="en-US" sz="2400" b="1" dirty="0">
              <a:solidFill>
                <a:schemeClr val="accent4"/>
              </a:solidFill>
            </a:endParaRPr>
          </a:p>
        </p:txBody>
      </p:sp>
      <p:sp>
        <p:nvSpPr>
          <p:cNvPr id="42" name="TextBox 41"/>
          <p:cNvSpPr txBox="1"/>
          <p:nvPr/>
        </p:nvSpPr>
        <p:spPr>
          <a:xfrm>
            <a:off x="7386464" y="5638800"/>
            <a:ext cx="700833" cy="461665"/>
          </a:xfrm>
          <a:prstGeom prst="rect">
            <a:avLst/>
          </a:prstGeom>
          <a:noFill/>
        </p:spPr>
        <p:txBody>
          <a:bodyPr wrap="none" rtlCol="0">
            <a:spAutoFit/>
          </a:bodyPr>
          <a:lstStyle/>
          <a:p>
            <a:r>
              <a:rPr lang="en-US" sz="2400" b="1" dirty="0" smtClean="0">
                <a:solidFill>
                  <a:schemeClr val="accent3"/>
                </a:solidFill>
              </a:rPr>
              <a:t>And</a:t>
            </a:r>
            <a:endParaRPr lang="en-US" b="1" dirty="0">
              <a:solidFill>
                <a:schemeClr val="accent3"/>
              </a:solidFill>
            </a:endParaRPr>
          </a:p>
        </p:txBody>
      </p:sp>
      <p:cxnSp>
        <p:nvCxnSpPr>
          <p:cNvPr id="52" name="Straight Arrow Connector 51"/>
          <p:cNvCxnSpPr/>
          <p:nvPr/>
        </p:nvCxnSpPr>
        <p:spPr>
          <a:xfrm>
            <a:off x="3657600" y="4953000"/>
            <a:ext cx="1676400" cy="0"/>
          </a:xfrm>
          <a:prstGeom prst="straightConnector1">
            <a:avLst/>
          </a:prstGeom>
          <a:ln w="539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3657600" y="4267200"/>
            <a:ext cx="1676400" cy="0"/>
          </a:xfrm>
          <a:prstGeom prst="straightConnector1">
            <a:avLst/>
          </a:prstGeom>
          <a:ln w="539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3657600" y="3657600"/>
            <a:ext cx="1676400" cy="0"/>
          </a:xfrm>
          <a:prstGeom prst="straightConnector1">
            <a:avLst/>
          </a:prstGeom>
          <a:ln w="539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3657600" y="3200400"/>
            <a:ext cx="1676400" cy="0"/>
          </a:xfrm>
          <a:prstGeom prst="straightConnector1">
            <a:avLst/>
          </a:prstGeom>
          <a:ln w="539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4495800" y="5638800"/>
            <a:ext cx="1292533" cy="830997"/>
          </a:xfrm>
          <a:prstGeom prst="rect">
            <a:avLst/>
          </a:prstGeom>
          <a:noFill/>
        </p:spPr>
        <p:txBody>
          <a:bodyPr wrap="none" rtlCol="0">
            <a:spAutoFit/>
          </a:bodyPr>
          <a:lstStyle/>
          <a:p>
            <a:pPr algn="l"/>
            <a:r>
              <a:rPr lang="en-US" sz="2400" b="1" dirty="0" smtClean="0">
                <a:solidFill>
                  <a:schemeClr val="tx2"/>
                </a:solidFill>
              </a:rPr>
              <a:t>How we </a:t>
            </a:r>
          </a:p>
          <a:p>
            <a:pPr algn="l"/>
            <a:r>
              <a:rPr lang="en-US" sz="2400" b="1" dirty="0" smtClean="0">
                <a:solidFill>
                  <a:schemeClr val="tx2"/>
                </a:solidFill>
              </a:rPr>
              <a:t>show it </a:t>
            </a:r>
            <a:endParaRPr lang="en-US" sz="2400" b="1" dirty="0">
              <a:solidFill>
                <a:schemeClr val="tx2"/>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64</a:t>
            </a:fld>
            <a:endParaRPr lang="en-US"/>
          </a:p>
        </p:txBody>
      </p:sp>
      <p:sp>
        <p:nvSpPr>
          <p:cNvPr id="22" name="Frame 21"/>
          <p:cNvSpPr/>
          <p:nvPr/>
        </p:nvSpPr>
        <p:spPr>
          <a:xfrm>
            <a:off x="0" y="0"/>
            <a:ext cx="9144000" cy="6858000"/>
          </a:xfrm>
          <a:prstGeom prst="frame">
            <a:avLst>
              <a:gd name="adj1" fmla="val 2130"/>
            </a:avLst>
          </a:prstGeom>
          <a:solidFill>
            <a:srgbClr val="5472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5441059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childTnLst>
                                </p:cTn>
                              </p:par>
                              <p:par>
                                <p:cTn id="43" presetID="23" presetClass="entr" presetSubtype="16"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childTnLst>
                                </p:cTn>
                              </p:par>
                              <p:par>
                                <p:cTn id="47" presetID="23" presetClass="entr" presetSubtype="16"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childTnLst>
                                </p:cTn>
                              </p:par>
                              <p:par>
                                <p:cTn id="51" presetID="1"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23" presetClass="entr" presetSubtype="16" fill="hold" nodeType="click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p:cTn id="57" dur="500" fill="hold"/>
                                        <p:tgtEl>
                                          <p:spTgt spid="52"/>
                                        </p:tgtEl>
                                        <p:attrNameLst>
                                          <p:attrName>ppt_w</p:attrName>
                                        </p:attrNameLst>
                                      </p:cBhvr>
                                      <p:tavLst>
                                        <p:tav tm="0">
                                          <p:val>
                                            <p:fltVal val="0"/>
                                          </p:val>
                                        </p:tav>
                                        <p:tav tm="100000">
                                          <p:val>
                                            <p:strVal val="#ppt_w"/>
                                          </p:val>
                                        </p:tav>
                                      </p:tavLst>
                                    </p:anim>
                                    <p:anim calcmode="lin" valueType="num">
                                      <p:cBhvr>
                                        <p:cTn id="58" dur="500" fill="hold"/>
                                        <p:tgtEl>
                                          <p:spTgt spid="52"/>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500" fill="hold"/>
                                        <p:tgtEl>
                                          <p:spTgt spid="54"/>
                                        </p:tgtEl>
                                        <p:attrNameLst>
                                          <p:attrName>ppt_w</p:attrName>
                                        </p:attrNameLst>
                                      </p:cBhvr>
                                      <p:tavLst>
                                        <p:tav tm="0">
                                          <p:val>
                                            <p:fltVal val="0"/>
                                          </p:val>
                                        </p:tav>
                                        <p:tav tm="100000">
                                          <p:val>
                                            <p:strVal val="#ppt_w"/>
                                          </p:val>
                                        </p:tav>
                                      </p:tavLst>
                                    </p:anim>
                                    <p:anim calcmode="lin" valueType="num">
                                      <p:cBhvr>
                                        <p:cTn id="66" dur="500" fill="hold"/>
                                        <p:tgtEl>
                                          <p:spTgt spid="54"/>
                                        </p:tgtEl>
                                        <p:attrNameLst>
                                          <p:attrName>ppt_h</p:attrName>
                                        </p:attrNameLst>
                                      </p:cBhvr>
                                      <p:tavLst>
                                        <p:tav tm="0">
                                          <p:val>
                                            <p:fltVal val="0"/>
                                          </p:val>
                                        </p:tav>
                                        <p:tav tm="100000">
                                          <p:val>
                                            <p:strVal val="#ppt_h"/>
                                          </p:val>
                                        </p:tav>
                                      </p:tavLst>
                                    </p:anim>
                                  </p:childTnLst>
                                </p:cTn>
                              </p:par>
                              <p:par>
                                <p:cTn id="67" presetID="23" presetClass="entr" presetSubtype="16"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anim calcmode="lin" valueType="num">
                                      <p:cBhvr>
                                        <p:cTn id="69" dur="500" fill="hold"/>
                                        <p:tgtEl>
                                          <p:spTgt spid="55"/>
                                        </p:tgtEl>
                                        <p:attrNameLst>
                                          <p:attrName>ppt_w</p:attrName>
                                        </p:attrNameLst>
                                      </p:cBhvr>
                                      <p:tavLst>
                                        <p:tav tm="0">
                                          <p:val>
                                            <p:fltVal val="0"/>
                                          </p:val>
                                        </p:tav>
                                        <p:tav tm="100000">
                                          <p:val>
                                            <p:strVal val="#ppt_w"/>
                                          </p:val>
                                        </p:tav>
                                      </p:tavLst>
                                    </p:anim>
                                    <p:anim calcmode="lin" valueType="num">
                                      <p:cBhvr>
                                        <p:cTn id="70" dur="500" fill="hold"/>
                                        <p:tgtEl>
                                          <p:spTgt spid="55"/>
                                        </p:tgtEl>
                                        <p:attrNameLst>
                                          <p:attrName>ppt_h</p:attrName>
                                        </p:attrNameLst>
                                      </p:cBhvr>
                                      <p:tavLst>
                                        <p:tav tm="0">
                                          <p:val>
                                            <p:fltVal val="0"/>
                                          </p:val>
                                        </p:tav>
                                        <p:tav tm="100000">
                                          <p:val>
                                            <p:strVal val="#ppt_h"/>
                                          </p:val>
                                        </p:tav>
                                      </p:tavLst>
                                    </p:anim>
                                  </p:childTnLst>
                                </p:cTn>
                              </p:par>
                              <p:par>
                                <p:cTn id="71" presetID="1"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5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756" y="1524000"/>
            <a:ext cx="8930244" cy="5181599"/>
          </a:xfrm>
        </p:spPr>
        <p:txBody>
          <a:bodyPr>
            <a:normAutofit lnSpcReduction="10000"/>
          </a:bodyPr>
          <a:lstStyle/>
          <a:p>
            <a:r>
              <a:rPr lang="en-US" sz="4400" b="1" dirty="0" smtClean="0">
                <a:effectLst>
                  <a:outerShdw blurRad="38100" dist="38100" dir="2700000" algn="tl">
                    <a:srgbClr val="DDDDDD"/>
                  </a:outerShdw>
                </a:effectLst>
                <a:latin typeface="+mj-lt"/>
              </a:rPr>
              <a:t>S</a:t>
            </a:r>
            <a:r>
              <a:rPr lang="en-US" sz="4400" dirty="0" smtClean="0">
                <a:latin typeface="+mj-lt"/>
              </a:rPr>
              <a:t>pecific </a:t>
            </a:r>
            <a:r>
              <a:rPr lang="en-US" sz="4400" dirty="0">
                <a:latin typeface="+mj-lt"/>
              </a:rPr>
              <a:t>– </a:t>
            </a:r>
            <a:r>
              <a:rPr lang="en-US" sz="3000" dirty="0" smtClean="0">
                <a:latin typeface="+mj-lt"/>
              </a:rPr>
              <a:t>Reflects the expected information from the narrative summary</a:t>
            </a:r>
            <a:endParaRPr lang="en-US" sz="3000" b="1" dirty="0">
              <a:effectLst>
                <a:outerShdw blurRad="38100" dist="38100" dir="2700000" algn="tl">
                  <a:srgbClr val="DDDDDD"/>
                </a:outerShdw>
              </a:effectLst>
              <a:latin typeface="+mj-lt"/>
            </a:endParaRPr>
          </a:p>
          <a:p>
            <a:r>
              <a:rPr lang="en-US" sz="4400" b="1" dirty="0">
                <a:effectLst>
                  <a:outerShdw blurRad="38100" dist="38100" dir="2700000" algn="tl">
                    <a:srgbClr val="DDDDDD"/>
                  </a:outerShdw>
                </a:effectLst>
                <a:latin typeface="+mj-lt"/>
              </a:rPr>
              <a:t>M</a:t>
            </a:r>
            <a:r>
              <a:rPr lang="en-US" sz="4400" dirty="0">
                <a:latin typeface="+mj-lt"/>
              </a:rPr>
              <a:t>easurable – </a:t>
            </a:r>
            <a:r>
              <a:rPr lang="en-US" sz="3000" dirty="0" smtClean="0">
                <a:latin typeface="+mj-lt"/>
              </a:rPr>
              <a:t>Quantifiable</a:t>
            </a:r>
            <a:r>
              <a:rPr lang="en-US" sz="3000" dirty="0">
                <a:latin typeface="+mj-lt"/>
              </a:rPr>
              <a:t> </a:t>
            </a:r>
            <a:r>
              <a:rPr lang="en-US" sz="3000" dirty="0" smtClean="0">
                <a:latin typeface="+mj-lt"/>
              </a:rPr>
              <a:t>and obtainable</a:t>
            </a:r>
            <a:endParaRPr lang="en-US" sz="3000" b="1" dirty="0">
              <a:effectLst>
                <a:outerShdw blurRad="38100" dist="38100" dir="2700000" algn="tl">
                  <a:srgbClr val="DDDDDD"/>
                </a:outerShdw>
              </a:effectLst>
              <a:latin typeface="+mj-lt"/>
            </a:endParaRPr>
          </a:p>
          <a:p>
            <a:r>
              <a:rPr lang="en-US" sz="4400" b="1" dirty="0" smtClean="0">
                <a:effectLst>
                  <a:outerShdw blurRad="38100" dist="38100" dir="2700000" algn="tl">
                    <a:srgbClr val="DDDDDD"/>
                  </a:outerShdw>
                </a:effectLst>
                <a:latin typeface="+mj-lt"/>
              </a:rPr>
              <a:t>A</a:t>
            </a:r>
            <a:r>
              <a:rPr lang="en-US" sz="4400" dirty="0" smtClean="0">
                <a:latin typeface="+mj-lt"/>
              </a:rPr>
              <a:t>ttributable </a:t>
            </a:r>
            <a:r>
              <a:rPr lang="en-US" sz="3600" dirty="0">
                <a:latin typeface="+mj-lt"/>
              </a:rPr>
              <a:t>– </a:t>
            </a:r>
            <a:r>
              <a:rPr lang="en-US" sz="3000" dirty="0" smtClean="0">
                <a:latin typeface="+mj-lt"/>
              </a:rPr>
              <a:t>Changes are a result of the program</a:t>
            </a:r>
            <a:endParaRPr lang="en-US" sz="3000" b="1" dirty="0">
              <a:effectLst>
                <a:outerShdw blurRad="38100" dist="38100" dir="2700000" algn="tl">
                  <a:srgbClr val="DDDDDD"/>
                </a:outerShdw>
              </a:effectLst>
              <a:latin typeface="+mj-lt"/>
            </a:endParaRPr>
          </a:p>
          <a:p>
            <a:r>
              <a:rPr lang="en-US" sz="4400" b="1" dirty="0" smtClean="0">
                <a:effectLst>
                  <a:outerShdw blurRad="38100" dist="38100" dir="2700000" algn="tl">
                    <a:srgbClr val="DDDDDD"/>
                  </a:outerShdw>
                </a:effectLst>
                <a:latin typeface="+mj-lt"/>
              </a:rPr>
              <a:t>R</a:t>
            </a:r>
            <a:r>
              <a:rPr lang="en-US" sz="4400" dirty="0" smtClean="0">
                <a:latin typeface="+mj-lt"/>
              </a:rPr>
              <a:t>ealistic</a:t>
            </a:r>
            <a:r>
              <a:rPr lang="en-US" sz="3600" dirty="0" smtClean="0">
                <a:latin typeface="+mj-lt"/>
              </a:rPr>
              <a:t> </a:t>
            </a:r>
            <a:r>
              <a:rPr lang="en-US" sz="3600" dirty="0">
                <a:latin typeface="+mj-lt"/>
              </a:rPr>
              <a:t>– </a:t>
            </a:r>
            <a:r>
              <a:rPr lang="en-US" sz="3000" dirty="0" smtClean="0">
                <a:latin typeface="+mj-lt"/>
              </a:rPr>
              <a:t>Reasonable time, cost and frequency</a:t>
            </a:r>
            <a:endParaRPr lang="en-US" sz="3000" b="1" dirty="0">
              <a:effectLst>
                <a:outerShdw blurRad="38100" dist="38100" dir="2700000" algn="tl">
                  <a:srgbClr val="DDDDDD"/>
                </a:outerShdw>
              </a:effectLst>
              <a:latin typeface="+mj-lt"/>
            </a:endParaRPr>
          </a:p>
          <a:p>
            <a:r>
              <a:rPr lang="en-US" sz="4400" b="1" dirty="0" smtClean="0">
                <a:effectLst>
                  <a:outerShdw blurRad="38100" dist="38100" dir="2700000" algn="tl">
                    <a:srgbClr val="DDDDDD"/>
                  </a:outerShdw>
                </a:effectLst>
                <a:latin typeface="+mj-lt"/>
              </a:rPr>
              <a:t>T</a:t>
            </a:r>
            <a:r>
              <a:rPr lang="en-US" sz="4400" dirty="0" smtClean="0">
                <a:latin typeface="+mj-lt"/>
              </a:rPr>
              <a:t>ime</a:t>
            </a:r>
            <a:r>
              <a:rPr lang="en-US" sz="4400" dirty="0">
                <a:latin typeface="+mj-lt"/>
              </a:rPr>
              <a:t>-bound </a:t>
            </a:r>
            <a:r>
              <a:rPr lang="en-US" sz="3600" dirty="0">
                <a:latin typeface="+mj-lt"/>
              </a:rPr>
              <a:t>– </a:t>
            </a:r>
            <a:r>
              <a:rPr lang="en-US" sz="3000" dirty="0">
                <a:latin typeface="+mj-lt"/>
              </a:rPr>
              <a:t>C</a:t>
            </a:r>
            <a:r>
              <a:rPr lang="en-US" sz="3000" dirty="0" smtClean="0">
                <a:latin typeface="+mj-lt"/>
              </a:rPr>
              <a:t>hange observed from when to when</a:t>
            </a:r>
            <a:endParaRPr lang="en-US" sz="3000" dirty="0">
              <a:latin typeface="+mj-lt"/>
            </a:endParaRPr>
          </a:p>
        </p:txBody>
      </p:sp>
      <p:sp>
        <p:nvSpPr>
          <p:cNvPr id="5" name="Title 3"/>
          <p:cNvSpPr txBox="1">
            <a:spLocks/>
          </p:cNvSpPr>
          <p:nvPr/>
        </p:nvSpPr>
        <p:spPr>
          <a:xfrm>
            <a:off x="124691" y="76200"/>
            <a:ext cx="8894618"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a:defRPr/>
            </a:pPr>
            <a:r>
              <a:rPr lang="en-US" b="0" dirty="0" smtClean="0">
                <a:solidFill>
                  <a:schemeClr val="tx2"/>
                </a:solidFill>
              </a:rPr>
              <a:t>Indicators</a:t>
            </a:r>
            <a:r>
              <a:rPr lang="en-US" dirty="0"/>
              <a:t/>
            </a:r>
            <a:br>
              <a:rPr lang="en-US" dirty="0"/>
            </a:br>
            <a:r>
              <a:rPr lang="en-US" b="0" dirty="0" smtClean="0">
                <a:solidFill>
                  <a:schemeClr val="tx2">
                    <a:lumMod val="60000"/>
                    <a:lumOff val="40000"/>
                  </a:schemeClr>
                </a:solidFill>
              </a:rPr>
              <a:t>SMART</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65</a:t>
            </a:fld>
            <a:endParaRPr lang="en-US"/>
          </a:p>
        </p:txBody>
      </p:sp>
    </p:spTree>
    <p:extLst>
      <p:ext uri="{BB962C8B-B14F-4D97-AF65-F5344CB8AC3E}">
        <p14:creationId xmlns:p14="http://schemas.microsoft.com/office/powerpoint/2010/main" val="32294848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115824" y="0"/>
            <a:ext cx="9028176"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a:defRPr/>
            </a:pPr>
            <a:r>
              <a:rPr lang="en-US" b="0" dirty="0" smtClean="0">
                <a:solidFill>
                  <a:schemeClr val="tx2"/>
                </a:solidFill>
              </a:rPr>
              <a:t>Sample outcome indicators</a:t>
            </a:r>
            <a:endParaRPr lang="en-US" b="0" dirty="0">
              <a:solidFill>
                <a:schemeClr val="tx2">
                  <a:lumMod val="60000"/>
                  <a:lumOff val="40000"/>
                </a:schemeClr>
              </a:solidFill>
            </a:endParaRPr>
          </a:p>
        </p:txBody>
      </p:sp>
      <p:sp>
        <p:nvSpPr>
          <p:cNvPr id="4" name="Content Placeholder 3"/>
          <p:cNvSpPr>
            <a:spLocks noGrp="1"/>
          </p:cNvSpPr>
          <p:nvPr>
            <p:ph idx="1"/>
          </p:nvPr>
        </p:nvSpPr>
        <p:spPr>
          <a:xfrm>
            <a:off x="115824" y="1195646"/>
            <a:ext cx="8942119" cy="5333999"/>
          </a:xfrm>
        </p:spPr>
        <p:txBody>
          <a:bodyPr>
            <a:normAutofit fontScale="85000" lnSpcReduction="20000"/>
          </a:bodyPr>
          <a:lstStyle/>
          <a:p>
            <a:r>
              <a:rPr lang="en-US" dirty="0" smtClean="0"/>
              <a:t>Recall </a:t>
            </a:r>
            <a:r>
              <a:rPr lang="en-US" dirty="0"/>
              <a:t>of the event/advertisement </a:t>
            </a:r>
          </a:p>
          <a:p>
            <a:r>
              <a:rPr lang="en-US" dirty="0" smtClean="0"/>
              <a:t>Recall </a:t>
            </a:r>
            <a:r>
              <a:rPr lang="en-US" dirty="0"/>
              <a:t>of the main message(s) from an event/ advertisement </a:t>
            </a:r>
          </a:p>
          <a:p>
            <a:r>
              <a:rPr lang="en-US" dirty="0" smtClean="0"/>
              <a:t>Knowledge </a:t>
            </a:r>
            <a:r>
              <a:rPr lang="en-US" dirty="0"/>
              <a:t>of the benefits of </a:t>
            </a:r>
            <a:r>
              <a:rPr lang="en-US" dirty="0" err="1"/>
              <a:t>handwashing</a:t>
            </a:r>
            <a:r>
              <a:rPr lang="en-US" dirty="0"/>
              <a:t> with soap </a:t>
            </a:r>
          </a:p>
          <a:p>
            <a:r>
              <a:rPr lang="en-US" dirty="0" smtClean="0"/>
              <a:t>Knowledge </a:t>
            </a:r>
            <a:r>
              <a:rPr lang="en-US" dirty="0"/>
              <a:t>the critical times for </a:t>
            </a:r>
            <a:r>
              <a:rPr lang="en-US" dirty="0" err="1"/>
              <a:t>handwashing</a:t>
            </a:r>
            <a:r>
              <a:rPr lang="en-US" dirty="0"/>
              <a:t> </a:t>
            </a:r>
          </a:p>
          <a:p>
            <a:r>
              <a:rPr lang="en-US" dirty="0" smtClean="0"/>
              <a:t>Soap </a:t>
            </a:r>
            <a:r>
              <a:rPr lang="en-US" dirty="0"/>
              <a:t>use during a </a:t>
            </a:r>
            <a:r>
              <a:rPr lang="en-US" dirty="0" err="1"/>
              <a:t>handwashing</a:t>
            </a:r>
            <a:r>
              <a:rPr lang="en-US" dirty="0"/>
              <a:t> </a:t>
            </a:r>
            <a:r>
              <a:rPr lang="en-US" dirty="0" smtClean="0"/>
              <a:t>demonstration</a:t>
            </a:r>
          </a:p>
          <a:p>
            <a:r>
              <a:rPr lang="en-US" dirty="0" smtClean="0"/>
              <a:t>Soap </a:t>
            </a:r>
            <a:r>
              <a:rPr lang="en-US" dirty="0"/>
              <a:t>and water present together at a </a:t>
            </a:r>
            <a:r>
              <a:rPr lang="en-US" dirty="0" err="1"/>
              <a:t>handwashing</a:t>
            </a:r>
            <a:r>
              <a:rPr lang="en-US" dirty="0"/>
              <a:t> place </a:t>
            </a:r>
          </a:p>
          <a:p>
            <a:r>
              <a:rPr lang="en-US" dirty="0" smtClean="0"/>
              <a:t>Soap </a:t>
            </a:r>
            <a:r>
              <a:rPr lang="en-US" dirty="0"/>
              <a:t>present in the household </a:t>
            </a:r>
          </a:p>
          <a:p>
            <a:r>
              <a:rPr lang="en-US" dirty="0" smtClean="0"/>
              <a:t>Hand </a:t>
            </a:r>
            <a:r>
              <a:rPr lang="en-US" dirty="0"/>
              <a:t>cleanliness score (visual inspection of hand cleanliness) </a:t>
            </a:r>
          </a:p>
          <a:p>
            <a:r>
              <a:rPr lang="en-US" dirty="0" smtClean="0"/>
              <a:t>Self</a:t>
            </a:r>
            <a:r>
              <a:rPr lang="en-US" dirty="0"/>
              <a:t>-reported </a:t>
            </a:r>
            <a:r>
              <a:rPr lang="en-US" dirty="0" err="1"/>
              <a:t>handwashing</a:t>
            </a:r>
            <a:r>
              <a:rPr lang="en-US" dirty="0"/>
              <a:t> with soap at any critical event/at specific critical event </a:t>
            </a:r>
          </a:p>
          <a:p>
            <a:r>
              <a:rPr lang="en-US" dirty="0" smtClean="0"/>
              <a:t>Observed </a:t>
            </a:r>
            <a:r>
              <a:rPr lang="en-US" dirty="0" err="1"/>
              <a:t>handwashing</a:t>
            </a:r>
            <a:r>
              <a:rPr lang="en-US" dirty="0"/>
              <a:t> with soap and water at any critical event/at a specific critical event </a:t>
            </a:r>
          </a:p>
          <a:p>
            <a:endParaRPr lang="en-US" dirty="0"/>
          </a:p>
          <a:p>
            <a:endParaRPr lang="en-US" dirty="0"/>
          </a:p>
        </p:txBody>
      </p:sp>
      <p:sp>
        <p:nvSpPr>
          <p:cNvPr id="6" name="TextBox 5"/>
          <p:cNvSpPr txBox="1"/>
          <p:nvPr/>
        </p:nvSpPr>
        <p:spPr>
          <a:xfrm>
            <a:off x="5329526" y="6082220"/>
            <a:ext cx="3728417" cy="369332"/>
          </a:xfrm>
          <a:prstGeom prst="rect">
            <a:avLst/>
          </a:prstGeom>
          <a:noFill/>
          <a:ln>
            <a:noFill/>
          </a:ln>
        </p:spPr>
        <p:txBody>
          <a:bodyPr wrap="none" rtlCol="0">
            <a:spAutoFit/>
          </a:bodyPr>
          <a:lstStyle/>
          <a:p>
            <a:r>
              <a:rPr lang="en-US" dirty="0" smtClean="0"/>
              <a:t>Ram 2013, HW promotion M&amp;E guide</a:t>
            </a:r>
            <a:endParaRPr lang="en-US" dirty="0"/>
          </a:p>
        </p:txBody>
      </p:sp>
      <p:sp>
        <p:nvSpPr>
          <p:cNvPr id="2" name="Slide Number Placeholder 1"/>
          <p:cNvSpPr>
            <a:spLocks noGrp="1"/>
          </p:cNvSpPr>
          <p:nvPr>
            <p:ph type="sldNum" sz="quarter" idx="12"/>
          </p:nvPr>
        </p:nvSpPr>
        <p:spPr/>
        <p:txBody>
          <a:bodyPr/>
          <a:lstStyle/>
          <a:p>
            <a:fld id="{9F41A497-3947-1049-A80B-F2F9FE6CCEFB}" type="slidenum">
              <a:rPr lang="en-US" smtClean="0"/>
              <a:pPr/>
              <a:t>66</a:t>
            </a:fld>
            <a:endParaRPr lang="en-US"/>
          </a:p>
        </p:txBody>
      </p:sp>
    </p:spTree>
    <p:extLst>
      <p:ext uri="{BB962C8B-B14F-4D97-AF65-F5344CB8AC3E}">
        <p14:creationId xmlns:p14="http://schemas.microsoft.com/office/powerpoint/2010/main" val="3077186820"/>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01880" y="1131743"/>
            <a:ext cx="8942119" cy="5148406"/>
          </a:xfrm>
        </p:spPr>
        <p:txBody>
          <a:bodyPr>
            <a:normAutofit fontScale="92500" lnSpcReduction="20000"/>
          </a:bodyPr>
          <a:lstStyle/>
          <a:p>
            <a:r>
              <a:rPr lang="en-US" dirty="0" smtClean="0"/>
              <a:t>Number of </a:t>
            </a:r>
            <a:r>
              <a:rPr lang="en-US" dirty="0"/>
              <a:t>handwashing promotion advertisements distributed/broadcasted </a:t>
            </a:r>
          </a:p>
          <a:p>
            <a:r>
              <a:rPr lang="en-US" dirty="0" smtClean="0"/>
              <a:t>Number </a:t>
            </a:r>
            <a:r>
              <a:rPr lang="en-US" dirty="0"/>
              <a:t>of </a:t>
            </a:r>
            <a:r>
              <a:rPr lang="en-US" dirty="0" err="1"/>
              <a:t>handwashing</a:t>
            </a:r>
            <a:r>
              <a:rPr lang="en-US" dirty="0"/>
              <a:t> promotion events </a:t>
            </a:r>
          </a:p>
          <a:p>
            <a:r>
              <a:rPr lang="en-US" dirty="0" smtClean="0"/>
              <a:t>Number </a:t>
            </a:r>
            <a:r>
              <a:rPr lang="en-US" dirty="0"/>
              <a:t>of participants at </a:t>
            </a:r>
            <a:r>
              <a:rPr lang="en-US" dirty="0" err="1"/>
              <a:t>handwashing</a:t>
            </a:r>
            <a:r>
              <a:rPr lang="en-US" dirty="0"/>
              <a:t> promotion event(s) </a:t>
            </a:r>
          </a:p>
          <a:p>
            <a:r>
              <a:rPr lang="en-US" dirty="0" smtClean="0"/>
              <a:t>Number </a:t>
            </a:r>
            <a:r>
              <a:rPr lang="en-US" dirty="0"/>
              <a:t>of stakeholders introduced to benefits of </a:t>
            </a:r>
            <a:r>
              <a:rPr lang="en-US" dirty="0" err="1"/>
              <a:t>handwashing</a:t>
            </a:r>
            <a:r>
              <a:rPr lang="en-US" dirty="0"/>
              <a:t> with soap </a:t>
            </a:r>
          </a:p>
          <a:p>
            <a:r>
              <a:rPr lang="en-US" dirty="0" smtClean="0"/>
              <a:t>Number </a:t>
            </a:r>
            <a:r>
              <a:rPr lang="en-US" dirty="0"/>
              <a:t>of education related events </a:t>
            </a:r>
          </a:p>
          <a:p>
            <a:r>
              <a:rPr lang="en-US" dirty="0" smtClean="0"/>
              <a:t>Number </a:t>
            </a:r>
            <a:r>
              <a:rPr lang="en-US" dirty="0"/>
              <a:t>of </a:t>
            </a:r>
            <a:r>
              <a:rPr lang="en-US" dirty="0" err="1"/>
              <a:t>behaviour</a:t>
            </a:r>
            <a:r>
              <a:rPr lang="en-US" dirty="0"/>
              <a:t> change communication events </a:t>
            </a:r>
          </a:p>
          <a:p>
            <a:r>
              <a:rPr lang="en-US" dirty="0" smtClean="0"/>
              <a:t>Number </a:t>
            </a:r>
            <a:r>
              <a:rPr lang="en-US" dirty="0"/>
              <a:t>of participants at </a:t>
            </a:r>
            <a:r>
              <a:rPr lang="en-US" dirty="0" err="1"/>
              <a:t>behaviour</a:t>
            </a:r>
            <a:r>
              <a:rPr lang="en-US" dirty="0"/>
              <a:t> change communication events </a:t>
            </a:r>
          </a:p>
          <a:p>
            <a:endParaRPr lang="en-US" dirty="0"/>
          </a:p>
        </p:txBody>
      </p:sp>
      <p:sp>
        <p:nvSpPr>
          <p:cNvPr id="6" name="TextBox 5"/>
          <p:cNvSpPr txBox="1"/>
          <p:nvPr/>
        </p:nvSpPr>
        <p:spPr>
          <a:xfrm>
            <a:off x="5154326" y="5910817"/>
            <a:ext cx="3728417" cy="369332"/>
          </a:xfrm>
          <a:prstGeom prst="rect">
            <a:avLst/>
          </a:prstGeom>
          <a:noFill/>
          <a:ln>
            <a:noFill/>
          </a:ln>
        </p:spPr>
        <p:txBody>
          <a:bodyPr wrap="none" rtlCol="0">
            <a:spAutoFit/>
          </a:bodyPr>
          <a:lstStyle/>
          <a:p>
            <a:r>
              <a:rPr lang="en-US" dirty="0" smtClean="0"/>
              <a:t>Ram 2013, HW promotion M&amp;E guide</a:t>
            </a:r>
            <a:endParaRPr lang="en-US" dirty="0"/>
          </a:p>
        </p:txBody>
      </p:sp>
      <p:sp>
        <p:nvSpPr>
          <p:cNvPr id="2" name="Slide Number Placeholder 1"/>
          <p:cNvSpPr>
            <a:spLocks noGrp="1"/>
          </p:cNvSpPr>
          <p:nvPr>
            <p:ph type="sldNum" sz="quarter" idx="12"/>
          </p:nvPr>
        </p:nvSpPr>
        <p:spPr/>
        <p:txBody>
          <a:bodyPr/>
          <a:lstStyle/>
          <a:p>
            <a:fld id="{9F41A497-3947-1049-A80B-F2F9FE6CCEFB}" type="slidenum">
              <a:rPr lang="en-US" smtClean="0"/>
              <a:pPr/>
              <a:t>67</a:t>
            </a:fld>
            <a:endParaRPr lang="en-US" dirty="0"/>
          </a:p>
        </p:txBody>
      </p:sp>
      <p:sp>
        <p:nvSpPr>
          <p:cNvPr id="8" name="Title 3"/>
          <p:cNvSpPr txBox="1">
            <a:spLocks/>
          </p:cNvSpPr>
          <p:nvPr/>
        </p:nvSpPr>
        <p:spPr>
          <a:xfrm>
            <a:off x="115824" y="0"/>
            <a:ext cx="9028176" cy="1447800"/>
          </a:xfrm>
          <a:prstGeom prst="rect">
            <a:avLst/>
          </a:prstGeom>
        </p:spPr>
        <p:txBody>
          <a:bodyPr lIns="91430" tIns="45716" rIns="45716" bIns="45716" anchor="ctr">
            <a:normAutofit fontScale="97500"/>
            <a:scene3d>
              <a:camera prst="orthographicFront"/>
              <a:lightRig rig="threePt" dir="t">
                <a:rot lat="0" lon="0" rev="4800000"/>
              </a:lightRig>
            </a:scene3d>
            <a:sp3d prstMaterial="matte">
              <a:bevelT w="0" h="0"/>
            </a:sp3d>
          </a:bodyPr>
          <a:lstStyle>
            <a:lvl1pPr algn="l" rtl="0" eaLnBrk="0" fontAlgn="base" hangingPunct="0">
              <a:spcBef>
                <a:spcPct val="0"/>
              </a:spcBef>
              <a:spcAft>
                <a:spcPct val="0"/>
              </a:spcAft>
              <a:defRPr sz="4500" b="1" kern="1200">
                <a:solidFill>
                  <a:srgbClr val="FFC800"/>
                </a:solidFill>
                <a:latin typeface="+mj-lt"/>
                <a:ea typeface="ＭＳ Ｐゴシック" charset="0"/>
                <a:cs typeface="ＭＳ Ｐゴシック" charset="0"/>
              </a:defRPr>
            </a:lvl1pPr>
            <a:lvl2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2pPr>
            <a:lvl3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3pPr>
            <a:lvl4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4pPr>
            <a:lvl5pPr algn="l" rtl="0" eaLnBrk="0" fontAlgn="base" hangingPunct="0">
              <a:spcBef>
                <a:spcPct val="0"/>
              </a:spcBef>
              <a:spcAft>
                <a:spcPct val="0"/>
              </a:spcAft>
              <a:defRPr sz="4500" b="1">
                <a:solidFill>
                  <a:srgbClr val="FFC800"/>
                </a:solidFill>
                <a:latin typeface="Corbel" pitchFamily="34" charset="0"/>
                <a:ea typeface="ＭＳ Ｐゴシック" charset="0"/>
                <a:cs typeface="ＭＳ Ｐゴシック"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lstStyle>
          <a:p>
            <a:pPr>
              <a:defRPr/>
            </a:pPr>
            <a:r>
              <a:rPr lang="en-US" b="0" dirty="0" smtClean="0">
                <a:solidFill>
                  <a:schemeClr val="tx2"/>
                </a:solidFill>
              </a:rPr>
              <a:t>Sample output indicators</a:t>
            </a:r>
            <a:endParaRPr lang="en-US" b="0" dirty="0">
              <a:solidFill>
                <a:schemeClr val="tx2">
                  <a:lumMod val="60000"/>
                  <a:lumOff val="40000"/>
                </a:schemeClr>
              </a:solidFill>
            </a:endParaRPr>
          </a:p>
        </p:txBody>
      </p:sp>
    </p:spTree>
    <p:extLst>
      <p:ext uri="{BB962C8B-B14F-4D97-AF65-F5344CB8AC3E}">
        <p14:creationId xmlns:p14="http://schemas.microsoft.com/office/powerpoint/2010/main" val="1286222442"/>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66254" y="1252728"/>
            <a:ext cx="8977745" cy="5605271"/>
          </a:xfrm>
        </p:spPr>
        <p:txBody>
          <a:bodyPr>
            <a:normAutofit/>
          </a:bodyPr>
          <a:lstStyle/>
          <a:p>
            <a:r>
              <a:rPr lang="en-US" dirty="0" smtClean="0"/>
              <a:t>Surveys</a:t>
            </a:r>
          </a:p>
          <a:p>
            <a:pPr lvl="1"/>
            <a:r>
              <a:rPr lang="en-US" dirty="0" smtClean="0"/>
              <a:t>Uses self report</a:t>
            </a:r>
          </a:p>
          <a:p>
            <a:r>
              <a:rPr lang="en-US" dirty="0" smtClean="0"/>
              <a:t>Rapid observation</a:t>
            </a:r>
          </a:p>
          <a:p>
            <a:pPr lvl="1"/>
            <a:r>
              <a:rPr lang="en-US" dirty="0" smtClean="0"/>
              <a:t>Spot checks</a:t>
            </a:r>
          </a:p>
          <a:p>
            <a:r>
              <a:rPr lang="en-US" dirty="0" smtClean="0"/>
              <a:t>Structured observation</a:t>
            </a:r>
          </a:p>
          <a:p>
            <a:pPr lvl="1"/>
            <a:r>
              <a:rPr lang="en-US" dirty="0" smtClean="0"/>
              <a:t>Observation of behavior</a:t>
            </a:r>
          </a:p>
          <a:p>
            <a:endParaRPr lang="en-US" dirty="0"/>
          </a:p>
        </p:txBody>
      </p:sp>
      <p:sp>
        <p:nvSpPr>
          <p:cNvPr id="5" name="Title 4"/>
          <p:cNvSpPr txBox="1">
            <a:spLocks/>
          </p:cNvSpPr>
          <p:nvPr/>
        </p:nvSpPr>
        <p:spPr>
          <a:xfrm>
            <a:off x="213754" y="213756"/>
            <a:ext cx="8882744" cy="1252728"/>
          </a:xfrm>
          <a:prstGeom prst="rect">
            <a:avLst/>
          </a:prstGeom>
        </p:spPr>
        <p:txBody>
          <a:bodyPr vert="horz" lIns="91430" tIns="45716" rIns="45716" bIns="45716" rtlCol="0" anchor="ctr">
            <a:normAutofit fontScale="90000" lnSpcReduction="1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solidFill>
                  <a:schemeClr val="tx2">
                    <a:lumMod val="60000"/>
                    <a:lumOff val="40000"/>
                  </a:schemeClr>
                </a:solidFill>
              </a:rPr>
              <a:t>Three main approaches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68</a:t>
            </a:fld>
            <a:endParaRPr lang="en-US"/>
          </a:p>
        </p:txBody>
      </p:sp>
    </p:spTree>
    <p:extLst>
      <p:ext uri="{BB962C8B-B14F-4D97-AF65-F5344CB8AC3E}">
        <p14:creationId xmlns:p14="http://schemas.microsoft.com/office/powerpoint/2010/main" val="126855891"/>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0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213754" y="1252728"/>
            <a:ext cx="8930246" cy="5605271"/>
          </a:xfrm>
        </p:spPr>
        <p:txBody>
          <a:bodyPr>
            <a:normAutofit/>
          </a:bodyPr>
          <a:lstStyle/>
          <a:p>
            <a:r>
              <a:rPr lang="en-US" dirty="0" smtClean="0"/>
              <a:t>Advantages</a:t>
            </a:r>
          </a:p>
          <a:p>
            <a:pPr lvl="1"/>
            <a:r>
              <a:rPr lang="en-US" dirty="0" smtClean="0"/>
              <a:t>Important for assessing knowledge and attitudes</a:t>
            </a:r>
          </a:p>
          <a:p>
            <a:pPr lvl="1"/>
            <a:r>
              <a:rPr lang="en-US" dirty="0" smtClean="0"/>
              <a:t>Often times are the only available approach to assess behaviors or health outcomes</a:t>
            </a:r>
          </a:p>
          <a:p>
            <a:pPr lvl="1"/>
            <a:r>
              <a:rPr lang="en-US" dirty="0"/>
              <a:t>Can provide a context for the behaviors and outcomes of interest</a:t>
            </a:r>
          </a:p>
          <a:p>
            <a:pPr lvl="1"/>
            <a:r>
              <a:rPr lang="en-US" dirty="0" smtClean="0"/>
              <a:t>May be the only approach to assess exposure to the intervention</a:t>
            </a:r>
            <a:endParaRPr lang="en-US" dirty="0"/>
          </a:p>
          <a:p>
            <a:r>
              <a:rPr lang="en-US" dirty="0" smtClean="0"/>
              <a:t>Disadvantages</a:t>
            </a:r>
          </a:p>
          <a:p>
            <a:pPr lvl="1"/>
            <a:r>
              <a:rPr lang="en-US" dirty="0" smtClean="0"/>
              <a:t>Self report of behaviors are often biased</a:t>
            </a:r>
            <a:endParaRPr lang="en-US" dirty="0"/>
          </a:p>
        </p:txBody>
      </p:sp>
      <p:sp>
        <p:nvSpPr>
          <p:cNvPr id="2" name="Slide Number Placeholder 1"/>
          <p:cNvSpPr>
            <a:spLocks noGrp="1"/>
          </p:cNvSpPr>
          <p:nvPr>
            <p:ph type="sldNum" sz="quarter" idx="12"/>
          </p:nvPr>
        </p:nvSpPr>
        <p:spPr/>
        <p:txBody>
          <a:bodyPr/>
          <a:lstStyle/>
          <a:p>
            <a:fld id="{9F41A497-3947-1049-A80B-F2F9FE6CCEFB}" type="slidenum">
              <a:rPr lang="en-US" smtClean="0"/>
              <a:pPr/>
              <a:t>69</a:t>
            </a:fld>
            <a:endParaRPr lang="en-US"/>
          </a:p>
        </p:txBody>
      </p:sp>
      <p:sp>
        <p:nvSpPr>
          <p:cNvPr id="6" name="Title 4"/>
          <p:cNvSpPr txBox="1">
            <a:spLocks/>
          </p:cNvSpPr>
          <p:nvPr/>
        </p:nvSpPr>
        <p:spPr>
          <a:xfrm>
            <a:off x="213754" y="213756"/>
            <a:ext cx="8882744" cy="1252728"/>
          </a:xfrm>
          <a:prstGeom prst="rect">
            <a:avLst/>
          </a:prstGeom>
        </p:spPr>
        <p:txBody>
          <a:bodyPr vert="horz" lIns="91430" tIns="45716" rIns="45716" bIns="45716" rtlCol="0" anchor="ctr">
            <a:normAutofit fontScale="90000" lnSpcReduction="1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solidFill>
                  <a:schemeClr val="tx2">
                    <a:lumMod val="60000"/>
                    <a:lumOff val="40000"/>
                  </a:schemeClr>
                </a:solidFill>
              </a:rPr>
              <a:t>Surveys</a:t>
            </a:r>
            <a:endParaRPr lang="en-US" b="0" dirty="0">
              <a:solidFill>
                <a:schemeClr val="tx2">
                  <a:lumMod val="60000"/>
                  <a:lumOff val="40000"/>
                </a:schemeClr>
              </a:solidFill>
            </a:endParaRPr>
          </a:p>
        </p:txBody>
      </p:sp>
    </p:spTree>
    <p:extLst>
      <p:ext uri="{BB962C8B-B14F-4D97-AF65-F5344CB8AC3E}">
        <p14:creationId xmlns:p14="http://schemas.microsoft.com/office/powerpoint/2010/main" val="265560321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84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0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0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84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Building a behavior change strategy</a:t>
            </a:r>
            <a:endParaRPr lang="en-US" dirty="0"/>
          </a:p>
        </p:txBody>
      </p:sp>
      <p:sp>
        <p:nvSpPr>
          <p:cNvPr id="3" name="Content Placeholder 2"/>
          <p:cNvSpPr>
            <a:spLocks noGrp="1"/>
          </p:cNvSpPr>
          <p:nvPr>
            <p:ph idx="1"/>
          </p:nvPr>
        </p:nvSpPr>
        <p:spPr>
          <a:xfrm>
            <a:off x="240144" y="1417638"/>
            <a:ext cx="8701975" cy="5042539"/>
          </a:xfrm>
        </p:spPr>
        <p:txBody>
          <a:bodyPr>
            <a:normAutofit lnSpcReduction="10000"/>
          </a:bodyPr>
          <a:lstStyle/>
          <a:p>
            <a:r>
              <a:rPr lang="en-US" dirty="0" smtClean="0"/>
              <a:t>Multiple frameworks and guides exist, each with their own strengths and weaknesses</a:t>
            </a:r>
          </a:p>
          <a:p>
            <a:endParaRPr lang="en-US" dirty="0"/>
          </a:p>
          <a:p>
            <a:r>
              <a:rPr lang="en-US" dirty="0" smtClean="0"/>
              <a:t>The more specific and thoughtful the behavior change strategy, the greater the likelihood of its success</a:t>
            </a:r>
          </a:p>
          <a:p>
            <a:endParaRPr lang="en-US" dirty="0"/>
          </a:p>
          <a:p>
            <a:r>
              <a:rPr lang="en-US" dirty="0" smtClean="0"/>
              <a:t>We will review the BEHAVE framework and it’s steps; this is ONE tool for helping to translate determinants to action</a:t>
            </a:r>
          </a:p>
          <a:p>
            <a:pPr lvl="1"/>
            <a:endParaRPr lang="en-US"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7</a:t>
            </a:fld>
            <a:endParaRPr lang="en-US">
              <a:solidFill>
                <a:prstClr val="black">
                  <a:tint val="75000"/>
                </a:prstClr>
              </a:solidFill>
              <a:latin typeface="Calibri"/>
            </a:endParaRPr>
          </a:p>
        </p:txBody>
      </p:sp>
    </p:spTree>
    <p:extLst>
      <p:ext uri="{BB962C8B-B14F-4D97-AF65-F5344CB8AC3E}">
        <p14:creationId xmlns:p14="http://schemas.microsoft.com/office/powerpoint/2010/main" val="39172690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66254" y="1252728"/>
            <a:ext cx="8977745" cy="5605271"/>
          </a:xfrm>
        </p:spPr>
        <p:txBody>
          <a:bodyPr>
            <a:normAutofit/>
          </a:bodyPr>
          <a:lstStyle/>
          <a:p>
            <a:r>
              <a:rPr lang="en-US" dirty="0" smtClean="0"/>
              <a:t>Do you know the key times to wash your hands with soap?</a:t>
            </a:r>
          </a:p>
          <a:p>
            <a:r>
              <a:rPr lang="en-US" dirty="0" smtClean="0"/>
              <a:t>Have you heard any </a:t>
            </a:r>
            <a:r>
              <a:rPr lang="en-US" dirty="0" err="1" smtClean="0"/>
              <a:t>handwashing</a:t>
            </a:r>
            <a:r>
              <a:rPr lang="en-US" dirty="0" smtClean="0"/>
              <a:t> messages from your local chief?</a:t>
            </a:r>
          </a:p>
          <a:p>
            <a:r>
              <a:rPr lang="en-US" dirty="0" smtClean="0"/>
              <a:t>How often is water available to wash your hands after you use the toilet at school?</a:t>
            </a:r>
          </a:p>
          <a:p>
            <a:r>
              <a:rPr lang="en-US" dirty="0" smtClean="0"/>
              <a:t>How much money is typically spent per term on soap?</a:t>
            </a:r>
          </a:p>
          <a:p>
            <a:r>
              <a:rPr lang="en-US" dirty="0" smtClean="0"/>
              <a:t>Do you feel that infant feces can cause illness?</a:t>
            </a:r>
          </a:p>
          <a:p>
            <a:endParaRPr lang="en-US" dirty="0" smtClean="0"/>
          </a:p>
          <a:p>
            <a:endParaRPr lang="en-US" dirty="0"/>
          </a:p>
        </p:txBody>
      </p:sp>
      <p:sp>
        <p:nvSpPr>
          <p:cNvPr id="5" name="Title 4"/>
          <p:cNvSpPr txBox="1">
            <a:spLocks/>
          </p:cNvSpPr>
          <p:nvPr/>
        </p:nvSpPr>
        <p:spPr>
          <a:xfrm>
            <a:off x="166254" y="142504"/>
            <a:ext cx="9126445" cy="1110224"/>
          </a:xfrm>
          <a:prstGeom prst="rect">
            <a:avLst/>
          </a:prstGeom>
        </p:spPr>
        <p:txBody>
          <a:bodyPr vert="horz" lIns="91430" tIns="45716" rIns="45716" bIns="45716" rtlCol="0" anchor="ctr">
            <a:normAutofit fontScale="90000" lnSpcReduction="2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t>S</a:t>
            </a:r>
            <a:r>
              <a:rPr lang="en-US" b="0" dirty="0" smtClean="0">
                <a:solidFill>
                  <a:schemeClr val="tx2">
                    <a:lumMod val="60000"/>
                    <a:lumOff val="40000"/>
                  </a:schemeClr>
                </a:solidFill>
              </a:rPr>
              <a:t>urvey example questions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70</a:t>
            </a:fld>
            <a:endParaRPr lang="en-US"/>
          </a:p>
        </p:txBody>
      </p:sp>
    </p:spTree>
    <p:extLst>
      <p:ext uri="{BB962C8B-B14F-4D97-AF65-F5344CB8AC3E}">
        <p14:creationId xmlns:p14="http://schemas.microsoft.com/office/powerpoint/2010/main" val="48696264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0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84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18753" y="1252728"/>
            <a:ext cx="5676174" cy="5605271"/>
          </a:xfrm>
        </p:spPr>
        <p:txBody>
          <a:bodyPr>
            <a:normAutofit/>
          </a:bodyPr>
          <a:lstStyle/>
          <a:p>
            <a:r>
              <a:rPr lang="en-US" dirty="0" smtClean="0"/>
              <a:t>Advantages</a:t>
            </a:r>
          </a:p>
          <a:p>
            <a:pPr lvl="1"/>
            <a:r>
              <a:rPr lang="en-US" dirty="0" smtClean="0"/>
              <a:t>Spot checks on conditions provides a less biased measure than self report</a:t>
            </a:r>
          </a:p>
          <a:p>
            <a:pPr lvl="1"/>
            <a:r>
              <a:rPr lang="en-US" dirty="0" smtClean="0"/>
              <a:t>Relatively low cost</a:t>
            </a:r>
          </a:p>
          <a:p>
            <a:endParaRPr lang="en-US" dirty="0"/>
          </a:p>
          <a:p>
            <a:r>
              <a:rPr lang="en-US" dirty="0" smtClean="0"/>
              <a:t>Disadvantages</a:t>
            </a:r>
          </a:p>
          <a:p>
            <a:pPr lvl="1"/>
            <a:r>
              <a:rPr lang="en-US" dirty="0" smtClean="0"/>
              <a:t>While </a:t>
            </a:r>
            <a:r>
              <a:rPr lang="en-US" dirty="0"/>
              <a:t>the measures are more objective, they </a:t>
            </a:r>
            <a:r>
              <a:rPr lang="en-US" dirty="0" smtClean="0"/>
              <a:t>typically are only proxies for the true behavior</a:t>
            </a:r>
            <a:endParaRPr lang="en-US" dirty="0"/>
          </a:p>
          <a:p>
            <a:endParaRPr lang="en-US" dirty="0"/>
          </a:p>
        </p:txBody>
      </p:sp>
      <p:sp>
        <p:nvSpPr>
          <p:cNvPr id="5" name="Title 4"/>
          <p:cNvSpPr txBox="1">
            <a:spLocks/>
          </p:cNvSpPr>
          <p:nvPr/>
        </p:nvSpPr>
        <p:spPr>
          <a:xfrm>
            <a:off x="118753" y="154378"/>
            <a:ext cx="9025248" cy="1098349"/>
          </a:xfrm>
          <a:prstGeom prst="rect">
            <a:avLst/>
          </a:prstGeom>
        </p:spPr>
        <p:txBody>
          <a:bodyPr vert="horz" lIns="91430" tIns="45716" rIns="45716" bIns="45716" rtlCol="0" anchor="ctr">
            <a:normAutofit fontScale="90000" lnSpcReduction="2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solidFill>
                  <a:schemeClr val="tx2">
                    <a:lumMod val="60000"/>
                    <a:lumOff val="40000"/>
                  </a:schemeClr>
                </a:solidFill>
              </a:rPr>
              <a:t>Rapid assessment</a:t>
            </a:r>
            <a:endParaRPr lang="en-US" b="0" dirty="0">
              <a:solidFill>
                <a:schemeClr val="tx2">
                  <a:lumMod val="60000"/>
                  <a:lumOff val="40000"/>
                </a:schemeClr>
              </a:solidFill>
            </a:endParaRPr>
          </a:p>
        </p:txBody>
      </p:sp>
      <p:pic>
        <p:nvPicPr>
          <p:cNvPr id="2" name="Picture 1" descr="Homa Bay 179-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9881" y="1268950"/>
            <a:ext cx="3263815" cy="4900622"/>
          </a:xfrm>
          <a:prstGeom prst="rect">
            <a:avLst/>
          </a:prstGeom>
        </p:spPr>
      </p:pic>
      <p:sp>
        <p:nvSpPr>
          <p:cNvPr id="3" name="Slide Number Placeholder 2"/>
          <p:cNvSpPr>
            <a:spLocks noGrp="1"/>
          </p:cNvSpPr>
          <p:nvPr>
            <p:ph type="sldNum" sz="quarter" idx="12"/>
          </p:nvPr>
        </p:nvSpPr>
        <p:spPr/>
        <p:txBody>
          <a:bodyPr/>
          <a:lstStyle/>
          <a:p>
            <a:fld id="{9F41A497-3947-1049-A80B-F2F9FE6CCEFB}" type="slidenum">
              <a:rPr lang="en-US" smtClean="0"/>
              <a:pPr/>
              <a:t>71</a:t>
            </a:fld>
            <a:endParaRPr lang="en-US"/>
          </a:p>
        </p:txBody>
      </p:sp>
    </p:spTree>
    <p:extLst>
      <p:ext uri="{BB962C8B-B14F-4D97-AF65-F5344CB8AC3E}">
        <p14:creationId xmlns:p14="http://schemas.microsoft.com/office/powerpoint/2010/main" val="2978943715"/>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0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54378" y="1252728"/>
            <a:ext cx="8989621" cy="5605271"/>
          </a:xfrm>
        </p:spPr>
        <p:txBody>
          <a:bodyPr>
            <a:normAutofit/>
          </a:bodyPr>
          <a:lstStyle/>
          <a:p>
            <a:r>
              <a:rPr lang="en-US" dirty="0" smtClean="0"/>
              <a:t>Observe soap and water at a place to wash hands</a:t>
            </a:r>
          </a:p>
          <a:p>
            <a:r>
              <a:rPr lang="en-US" dirty="0" smtClean="0"/>
              <a:t>Observe presence of promotional material</a:t>
            </a:r>
          </a:p>
          <a:p>
            <a:r>
              <a:rPr lang="en-US" dirty="0" smtClean="0"/>
              <a:t>Observe </a:t>
            </a:r>
            <a:r>
              <a:rPr lang="en-US" dirty="0" err="1" smtClean="0"/>
              <a:t>handwashing</a:t>
            </a:r>
            <a:r>
              <a:rPr lang="en-US" dirty="0" smtClean="0"/>
              <a:t> station near toilet </a:t>
            </a:r>
          </a:p>
          <a:p>
            <a:r>
              <a:rPr lang="en-US" dirty="0" smtClean="0"/>
              <a:t>Observe presence of water available for </a:t>
            </a:r>
            <a:r>
              <a:rPr lang="en-US" dirty="0" err="1" smtClean="0"/>
              <a:t>handwashing</a:t>
            </a:r>
            <a:endParaRPr lang="en-US" dirty="0" smtClean="0"/>
          </a:p>
          <a:p>
            <a:endParaRPr lang="en-US" dirty="0" smtClean="0"/>
          </a:p>
          <a:p>
            <a:endParaRPr lang="en-US" dirty="0"/>
          </a:p>
        </p:txBody>
      </p:sp>
      <p:sp>
        <p:nvSpPr>
          <p:cNvPr id="5" name="Title 4"/>
          <p:cNvSpPr txBox="1">
            <a:spLocks/>
          </p:cNvSpPr>
          <p:nvPr/>
        </p:nvSpPr>
        <p:spPr>
          <a:xfrm>
            <a:off x="154379" y="154378"/>
            <a:ext cx="8989622" cy="1098349"/>
          </a:xfrm>
          <a:prstGeom prst="rect">
            <a:avLst/>
          </a:prstGeom>
        </p:spPr>
        <p:txBody>
          <a:bodyPr vert="horz" lIns="91430" tIns="45716" rIns="45716" bIns="45716" rtlCol="0" anchor="ctr">
            <a:normAutofit fontScale="90000" lnSpcReduction="2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t>Rapid assessment examples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72</a:t>
            </a:fld>
            <a:endParaRPr lang="en-US"/>
          </a:p>
        </p:txBody>
      </p:sp>
    </p:spTree>
    <p:extLst>
      <p:ext uri="{BB962C8B-B14F-4D97-AF65-F5344CB8AC3E}">
        <p14:creationId xmlns:p14="http://schemas.microsoft.com/office/powerpoint/2010/main" val="132196759"/>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4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54378" y="1252728"/>
            <a:ext cx="8989621" cy="5605271"/>
          </a:xfrm>
        </p:spPr>
        <p:txBody>
          <a:bodyPr>
            <a:normAutofit/>
          </a:bodyPr>
          <a:lstStyle/>
          <a:p>
            <a:r>
              <a:rPr lang="en-US" sz="3600" dirty="0" smtClean="0"/>
              <a:t>Advantages</a:t>
            </a:r>
          </a:p>
          <a:p>
            <a:pPr lvl="1"/>
            <a:r>
              <a:rPr lang="en-US" sz="3200" dirty="0" smtClean="0"/>
              <a:t>Direct measure of behavior</a:t>
            </a:r>
            <a:endParaRPr lang="en-US" sz="3200" dirty="0"/>
          </a:p>
          <a:p>
            <a:endParaRPr lang="en-US" sz="3600" dirty="0" smtClean="0"/>
          </a:p>
          <a:p>
            <a:r>
              <a:rPr lang="en-US" sz="3600" dirty="0" smtClean="0"/>
              <a:t>Disadvantages</a:t>
            </a:r>
          </a:p>
          <a:p>
            <a:pPr lvl="1"/>
            <a:r>
              <a:rPr lang="en-US" sz="3200" dirty="0" smtClean="0"/>
              <a:t>Expensive</a:t>
            </a:r>
          </a:p>
          <a:p>
            <a:pPr lvl="1"/>
            <a:r>
              <a:rPr lang="en-US" sz="3200" dirty="0" smtClean="0"/>
              <a:t>Requires substantial training of field workers</a:t>
            </a:r>
          </a:p>
          <a:p>
            <a:pPr lvl="1"/>
            <a:r>
              <a:rPr lang="en-US" sz="3200" dirty="0" smtClean="0"/>
              <a:t>Subject to changes in respondent behavior</a:t>
            </a:r>
            <a:endParaRPr lang="en-US" sz="3200" dirty="0"/>
          </a:p>
        </p:txBody>
      </p:sp>
      <p:sp>
        <p:nvSpPr>
          <p:cNvPr id="5" name="Title 4"/>
          <p:cNvSpPr txBox="1">
            <a:spLocks/>
          </p:cNvSpPr>
          <p:nvPr/>
        </p:nvSpPr>
        <p:spPr>
          <a:xfrm>
            <a:off x="154379" y="142504"/>
            <a:ext cx="8989622" cy="1110224"/>
          </a:xfrm>
          <a:prstGeom prst="rect">
            <a:avLst/>
          </a:prstGeom>
        </p:spPr>
        <p:txBody>
          <a:bodyPr vert="horz" lIns="91430" tIns="45716" rIns="45716" bIns="45716" rtlCol="0" anchor="ctr">
            <a:normAutofit fontScale="90000" lnSpcReduction="2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Data collection methods</a:t>
            </a:r>
            <a:r>
              <a:rPr lang="en-US" dirty="0"/>
              <a:t/>
            </a:r>
            <a:br>
              <a:rPr lang="en-US" dirty="0"/>
            </a:br>
            <a:r>
              <a:rPr lang="en-US" b="0" dirty="0" smtClean="0">
                <a:solidFill>
                  <a:schemeClr val="tx2">
                    <a:lumMod val="60000"/>
                    <a:lumOff val="40000"/>
                  </a:schemeClr>
                </a:solidFill>
              </a:rPr>
              <a:t>Structured observation</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73</a:t>
            </a:fld>
            <a:endParaRPr lang="en-US"/>
          </a:p>
        </p:txBody>
      </p:sp>
    </p:spTree>
    <p:extLst>
      <p:ext uri="{BB962C8B-B14F-4D97-AF65-F5344CB8AC3E}">
        <p14:creationId xmlns:p14="http://schemas.microsoft.com/office/powerpoint/2010/main" val="107758514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84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840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840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84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Rectangle 3"/>
          <p:cNvSpPr>
            <a:spLocks noGrp="1" noChangeArrowheads="1"/>
          </p:cNvSpPr>
          <p:nvPr>
            <p:ph idx="1"/>
          </p:nvPr>
        </p:nvSpPr>
        <p:spPr>
          <a:xfrm>
            <a:off x="152401" y="1534510"/>
            <a:ext cx="8676289" cy="5523185"/>
          </a:xfrm>
        </p:spPr>
        <p:txBody>
          <a:bodyPr>
            <a:normAutofit/>
          </a:bodyPr>
          <a:lstStyle/>
          <a:p>
            <a:r>
              <a:rPr lang="en-US" dirty="0" smtClean="0"/>
              <a:t>Measuring sustained behavior change is a considerable challenge</a:t>
            </a:r>
          </a:p>
          <a:p>
            <a:r>
              <a:rPr lang="en-US" dirty="0" smtClean="0"/>
              <a:t>There are 3 general approaches used to assess behavior change, all with considerable strengths and weaknesses </a:t>
            </a:r>
          </a:p>
          <a:p>
            <a:r>
              <a:rPr lang="en-US" dirty="0" smtClean="0"/>
              <a:t>Monitoring key outputs, such as availability of soap and water, can serve as important proxies for behavior change</a:t>
            </a:r>
          </a:p>
          <a:p>
            <a:endParaRPr lang="en-US" dirty="0"/>
          </a:p>
        </p:txBody>
      </p:sp>
      <p:sp>
        <p:nvSpPr>
          <p:cNvPr id="5" name="Title 4"/>
          <p:cNvSpPr txBox="1">
            <a:spLocks/>
          </p:cNvSpPr>
          <p:nvPr/>
        </p:nvSpPr>
        <p:spPr>
          <a:xfrm>
            <a:off x="322356" y="199696"/>
            <a:ext cx="9126445" cy="1252728"/>
          </a:xfrm>
          <a:prstGeom prst="rect">
            <a:avLst/>
          </a:prstGeom>
        </p:spPr>
        <p:txBody>
          <a:bodyPr vert="horz" lIns="91430" tIns="45716" rIns="45716" bIns="45716" rtlCol="0" anchor="ctr">
            <a:normAutofit fontScale="90000" lnSpcReduction="10000"/>
            <a:scene3d>
              <a:camera prst="orthographicFront"/>
              <a:lightRig rig="threePt" dir="t">
                <a:rot lat="0" lon="0" rev="4800000"/>
              </a:lightRig>
            </a:scene3d>
            <a:sp3d prstMaterial="matte">
              <a:bevelT w="0" h="0"/>
            </a:sp3d>
          </a:bodyPr>
          <a:lst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lstStyle>
          <a:p>
            <a:pPr>
              <a:defRPr/>
            </a:pPr>
            <a:r>
              <a:rPr lang="en-US" b="0" dirty="0" smtClean="0">
                <a:solidFill>
                  <a:schemeClr val="tx2"/>
                </a:solidFill>
              </a:rPr>
              <a:t>M&amp;E</a:t>
            </a:r>
            <a:r>
              <a:rPr lang="en-US" dirty="0"/>
              <a:t/>
            </a:r>
            <a:br>
              <a:rPr lang="en-US" dirty="0"/>
            </a:br>
            <a:r>
              <a:rPr lang="en-US" b="0" dirty="0" smtClean="0">
                <a:solidFill>
                  <a:schemeClr val="tx2">
                    <a:lumMod val="60000"/>
                    <a:lumOff val="40000"/>
                  </a:schemeClr>
                </a:solidFill>
              </a:rPr>
              <a:t>Take away lessons</a:t>
            </a:r>
            <a:endParaRPr lang="en-US" b="0" dirty="0">
              <a:solidFill>
                <a:schemeClr val="tx2">
                  <a:lumMod val="60000"/>
                  <a:lumOff val="40000"/>
                </a:schemeClr>
              </a:solidFill>
            </a:endParaRPr>
          </a:p>
        </p:txBody>
      </p:sp>
      <p:sp>
        <p:nvSpPr>
          <p:cNvPr id="2" name="Slide Number Placeholder 1"/>
          <p:cNvSpPr>
            <a:spLocks noGrp="1"/>
          </p:cNvSpPr>
          <p:nvPr>
            <p:ph type="sldNum" sz="quarter" idx="12"/>
          </p:nvPr>
        </p:nvSpPr>
        <p:spPr/>
        <p:txBody>
          <a:bodyPr/>
          <a:lstStyle/>
          <a:p>
            <a:fld id="{9F41A497-3947-1049-A80B-F2F9FE6CCEFB}" type="slidenum">
              <a:rPr lang="en-US" smtClean="0"/>
              <a:pPr/>
              <a:t>74</a:t>
            </a:fld>
            <a:endParaRPr lang="en-US"/>
          </a:p>
        </p:txBody>
      </p:sp>
    </p:spTree>
    <p:extLst>
      <p:ext uri="{BB962C8B-B14F-4D97-AF65-F5344CB8AC3E}">
        <p14:creationId xmlns:p14="http://schemas.microsoft.com/office/powerpoint/2010/main" val="3933862740"/>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4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4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75</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4706" y="126124"/>
            <a:ext cx="1693170" cy="1693170"/>
          </a:xfrm>
          <a:prstGeom prst="ellipse">
            <a:avLst/>
          </a:prstGeom>
        </p:spPr>
      </p:pic>
    </p:spTree>
    <p:extLst>
      <p:ext uri="{BB962C8B-B14F-4D97-AF65-F5344CB8AC3E}">
        <p14:creationId xmlns:p14="http://schemas.microsoft.com/office/powerpoint/2010/main" val="120969872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Design, delivery and M&amp;E for HWWS programs</a:t>
            </a:r>
            <a:br>
              <a:rPr lang="en-US" sz="4000" dirty="0" smtClean="0"/>
            </a:br>
            <a:r>
              <a:rPr lang="en-US" sz="3600" dirty="0" smtClean="0">
                <a:solidFill>
                  <a:srgbClr val="4F81BD"/>
                </a:solidFill>
              </a:rPr>
              <a:t>Lessons learned</a:t>
            </a:r>
            <a:endParaRPr lang="en-US" sz="3600" dirty="0"/>
          </a:p>
        </p:txBody>
      </p:sp>
      <p:sp>
        <p:nvSpPr>
          <p:cNvPr id="3" name="Content Placeholder 2"/>
          <p:cNvSpPr>
            <a:spLocks noGrp="1"/>
          </p:cNvSpPr>
          <p:nvPr>
            <p:ph idx="1"/>
          </p:nvPr>
        </p:nvSpPr>
        <p:spPr>
          <a:xfrm>
            <a:off x="83126" y="1417638"/>
            <a:ext cx="8846385" cy="5440362"/>
          </a:xfrm>
        </p:spPr>
        <p:txBody>
          <a:bodyPr>
            <a:normAutofit lnSpcReduction="10000"/>
          </a:bodyPr>
          <a:lstStyle/>
          <a:p>
            <a:r>
              <a:rPr lang="en-US" dirty="0" smtClean="0"/>
              <a:t>There is considerable evidence that HWWS leads to improvements to health, and is one of the most cost-effective programs</a:t>
            </a:r>
          </a:p>
          <a:p>
            <a:r>
              <a:rPr lang="en-US" dirty="0" smtClean="0"/>
              <a:t>There are many factors to consider when designing a HWWS program, including developing messages and choosing technology, but cultural context is critical</a:t>
            </a:r>
          </a:p>
          <a:p>
            <a:r>
              <a:rPr lang="en-US" dirty="0" smtClean="0"/>
              <a:t>Habit formation and changes to social norms are essential for sustained behavior change</a:t>
            </a:r>
          </a:p>
          <a:p>
            <a:r>
              <a:rPr lang="en-US" dirty="0" smtClean="0"/>
              <a:t>HWWS programs can only be brought to scale if attention is given to engaging all key stakeholders</a:t>
            </a:r>
            <a:endParaRPr lang="en-US" dirty="0"/>
          </a:p>
          <a:p>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76</a:t>
            </a:fld>
            <a:endParaRPr lang="en-US"/>
          </a:p>
        </p:txBody>
      </p:sp>
    </p:spTree>
    <p:extLst>
      <p:ext uri="{BB962C8B-B14F-4D97-AF65-F5344CB8AC3E}">
        <p14:creationId xmlns:p14="http://schemas.microsoft.com/office/powerpoint/2010/main" val="21212781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Citations – Module 2</a:t>
            </a:r>
            <a:endParaRPr lang="en-US" dirty="0"/>
          </a:p>
        </p:txBody>
      </p:sp>
      <p:sp>
        <p:nvSpPr>
          <p:cNvPr id="3" name="Content Placeholder 2"/>
          <p:cNvSpPr>
            <a:spLocks noGrp="1"/>
          </p:cNvSpPr>
          <p:nvPr>
            <p:ph idx="1"/>
          </p:nvPr>
        </p:nvSpPr>
        <p:spPr/>
        <p:txBody>
          <a:bodyPr>
            <a:normAutofit lnSpcReduction="10000"/>
          </a:bodyPr>
          <a:lstStyle/>
          <a:p>
            <a:r>
              <a:rPr lang="en-US" dirty="0" smtClean="0"/>
              <a:t>Section 3: Developing a Behavior Change Strategy</a:t>
            </a:r>
          </a:p>
          <a:p>
            <a:pPr lvl="1"/>
            <a:r>
              <a:rPr lang="en-US" dirty="0" err="1"/>
              <a:t>Jimerson</a:t>
            </a:r>
            <a:r>
              <a:rPr lang="en-US" dirty="0"/>
              <a:t>, A., J. Rosenbaum, S. </a:t>
            </a:r>
            <a:r>
              <a:rPr lang="en-US" dirty="0" err="1"/>
              <a:t>Middlestadt</a:t>
            </a:r>
            <a:r>
              <a:rPr lang="en-US" dirty="0"/>
              <a:t>, A. Schneider, J. Strand, P. Mitchell, C. </a:t>
            </a:r>
            <a:r>
              <a:rPr lang="en-US" dirty="0" err="1"/>
              <a:t>Schedchter</a:t>
            </a:r>
            <a:r>
              <a:rPr lang="en-US" dirty="0"/>
              <a:t>, J. Bender and J. French (2004). "Applying the BEHAVE Framework: A Workshop on Strategic Planning for Behavior Change: </a:t>
            </a:r>
            <a:r>
              <a:rPr lang="en-US" dirty="0" err="1" smtClean="0"/>
              <a:t>Facilitatorls</a:t>
            </a:r>
            <a:r>
              <a:rPr lang="en-US" dirty="0" smtClean="0"/>
              <a:t> </a:t>
            </a:r>
            <a:r>
              <a:rPr lang="en-US" dirty="0"/>
              <a:t>Guide." Washington, DC: AED.</a:t>
            </a:r>
          </a:p>
          <a:p>
            <a:r>
              <a:rPr lang="en-US" dirty="0" smtClean="0"/>
              <a:t>Section 4: Program planning and M&amp;E</a:t>
            </a:r>
            <a:endParaRPr lang="en-US" dirty="0"/>
          </a:p>
          <a:p>
            <a:pPr lvl="1"/>
            <a:r>
              <a:rPr lang="en-US" dirty="0" err="1" smtClean="0"/>
              <a:t>Vujcic</a:t>
            </a:r>
            <a:r>
              <a:rPr lang="en-US" dirty="0" smtClean="0"/>
              <a:t>, J., Ram P. (2013). “</a:t>
            </a:r>
            <a:r>
              <a:rPr lang="en-US" dirty="0" err="1" smtClean="0"/>
              <a:t>Handwashing</a:t>
            </a:r>
            <a:r>
              <a:rPr lang="en-US" dirty="0" smtClean="0"/>
              <a:t> promotion. Monitoring and evaluation module.” UNICEF, New York</a:t>
            </a:r>
            <a:endParaRPr lang="en-US" dirty="0"/>
          </a:p>
          <a:p>
            <a:pPr lvl="1"/>
            <a:endParaRPr lang="en-US" u="sng" dirty="0" smtClean="0"/>
          </a:p>
          <a:p>
            <a:pPr lvl="1"/>
            <a:endParaRPr lang="en-US" dirty="0" smtClean="0"/>
          </a:p>
        </p:txBody>
      </p:sp>
      <p:sp>
        <p:nvSpPr>
          <p:cNvPr id="4" name="Slide Number Placeholder 3"/>
          <p:cNvSpPr>
            <a:spLocks noGrp="1"/>
          </p:cNvSpPr>
          <p:nvPr>
            <p:ph type="sldNum" sz="quarter" idx="12"/>
          </p:nvPr>
        </p:nvSpPr>
        <p:spPr/>
        <p:txBody>
          <a:bodyPr/>
          <a:lstStyle/>
          <a:p>
            <a:fld id="{9F41A497-3947-1049-A80B-F2F9FE6CCEFB}" type="slidenum">
              <a:rPr lang="en-US" smtClean="0"/>
              <a:pPr/>
              <a:t>77</a:t>
            </a:fld>
            <a:endParaRPr lang="en-US"/>
          </a:p>
        </p:txBody>
      </p:sp>
      <p:sp>
        <p:nvSpPr>
          <p:cNvPr id="5" name="TextBox 4"/>
          <p:cNvSpPr txBox="1"/>
          <p:nvPr/>
        </p:nvSpPr>
        <p:spPr>
          <a:xfrm>
            <a:off x="73571" y="6356350"/>
            <a:ext cx="8366235" cy="369332"/>
          </a:xfrm>
          <a:prstGeom prst="rect">
            <a:avLst/>
          </a:prstGeom>
          <a:noFill/>
        </p:spPr>
        <p:txBody>
          <a:bodyPr wrap="square" rtlCol="0">
            <a:spAutoFit/>
          </a:bodyPr>
          <a:lstStyle/>
          <a:p>
            <a:r>
              <a:rPr lang="en-US" dirty="0" smtClean="0"/>
              <a:t>For more information, tools and resources, please visit </a:t>
            </a:r>
            <a:r>
              <a:rPr lang="en-US" dirty="0" smtClean="0">
                <a:hlinkClick r:id="rId3"/>
              </a:rPr>
              <a:t>www.globalhandwashing.org</a:t>
            </a:r>
            <a:r>
              <a:rPr lang="en-US" dirty="0" smtClean="0"/>
              <a:t> </a:t>
            </a:r>
            <a:endParaRPr lang="en-US" dirty="0"/>
          </a:p>
        </p:txBody>
      </p:sp>
    </p:spTree>
    <p:extLst>
      <p:ext uri="{BB962C8B-B14F-4D97-AF65-F5344CB8AC3E}">
        <p14:creationId xmlns:p14="http://schemas.microsoft.com/office/powerpoint/2010/main" val="42898733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Acknowledgements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9F41A497-3947-1049-A80B-F2F9FE6CCEFB}" type="slidenum">
              <a:rPr lang="en-US" smtClean="0"/>
              <a:pPr/>
              <a:t>78</a:t>
            </a:fld>
            <a:endParaRPr lang="en-US"/>
          </a:p>
        </p:txBody>
      </p:sp>
      <p:sp>
        <p:nvSpPr>
          <p:cNvPr id="8" name="TextBox 7"/>
          <p:cNvSpPr txBox="1"/>
          <p:nvPr/>
        </p:nvSpPr>
        <p:spPr>
          <a:xfrm>
            <a:off x="1855239" y="1124607"/>
            <a:ext cx="6679161" cy="2585323"/>
          </a:xfrm>
          <a:prstGeom prst="rect">
            <a:avLst/>
          </a:prstGeom>
          <a:noFill/>
        </p:spPr>
        <p:txBody>
          <a:bodyPr wrap="square" rtlCol="0">
            <a:spAutoFit/>
          </a:bodyPr>
          <a:lstStyle/>
          <a:p>
            <a:r>
              <a:rPr lang="en-US" dirty="0"/>
              <a:t>Learning modules provided by t</a:t>
            </a:r>
            <a:r>
              <a:rPr lang="en-US" dirty="0" smtClean="0"/>
              <a:t>he </a:t>
            </a:r>
            <a:r>
              <a:rPr lang="en-US" dirty="0"/>
              <a:t>Global </a:t>
            </a:r>
            <a:r>
              <a:rPr lang="en-US" dirty="0" smtClean="0"/>
              <a:t>Public-Private </a:t>
            </a:r>
            <a:r>
              <a:rPr lang="en-US" dirty="0"/>
              <a:t>Partnership for </a:t>
            </a:r>
            <a:r>
              <a:rPr lang="en-US" dirty="0" smtClean="0"/>
              <a:t>Handwashing (PPPHW)</a:t>
            </a:r>
          </a:p>
          <a:p>
            <a:endParaRPr lang="en-US" dirty="0"/>
          </a:p>
          <a:p>
            <a:r>
              <a:rPr lang="en-US" dirty="0" smtClean="0"/>
              <a:t>Learning modules developed by Matthew Freeman, </a:t>
            </a:r>
            <a:r>
              <a:rPr lang="en-US" dirty="0"/>
              <a:t>Emory University</a:t>
            </a:r>
          </a:p>
          <a:p>
            <a:r>
              <a:rPr lang="en-US" dirty="0" smtClean="0"/>
              <a:t>and Robert Dreibelbis, University of Oklahoma</a:t>
            </a:r>
          </a:p>
          <a:p>
            <a:endParaRPr lang="en-US" dirty="0"/>
          </a:p>
          <a:p>
            <a:r>
              <a:rPr lang="en-US" dirty="0" smtClean="0"/>
              <a:t>Specific content contributed: FHI360 and UNICEF</a:t>
            </a:r>
          </a:p>
          <a:p>
            <a:endParaRPr lang="en-US" dirty="0"/>
          </a:p>
          <a:p>
            <a:r>
              <a:rPr lang="en-US" dirty="0" smtClean="0"/>
              <a:t>PPPHW steering committee:</a:t>
            </a:r>
            <a:endParaRPr lang="en-US" dirty="0"/>
          </a:p>
        </p:txBody>
      </p:sp>
      <p:sp>
        <p:nvSpPr>
          <p:cNvPr id="41" name="AutoShape 2" descr="data:image/png;base64,iVBORw0KGgoAAAANSUhEUgAAAZoAAAB7CAMAAAB6t7bCAAAAY1BMVEX///8AsPAArvAAq+8ArO8Aqe+K0vbS7PtZwfOk2feP0fYApe5xyfTo9f2EzfUAsvG34/rf8fxmxPP3/P7K6vv0+/7q9/2/5frY8Pya1/cptvHF6Pqy4PlIvfI6uvKq3fhvx/SWpDf0AAAUe0lEQVR4nO1d6YKivBKFLIiyg4gEAd//KW8qARIgLE7r2HM/zo+ZVllCTmpNJVjWgQMHDhw4cODAgQMHDhw4cODAgQMHDhw4cODAgQMHDvwF3O7V4/GIq+T27Zb8PyG4Fo+2OP1xnwatzzyKCQBj6jVhnL+zff9RBGXNu1N2KnKd5OULJE7k0SZsa2QLELf1I89j5SE9P8Kpxl2PCiDcvniBB6NRWPH/beozFDFSu5RVVl48Ca2vH2nzh+GzAVHxvWak1B6DvEbNGXlp1FjWNfKeeewVzeVCk6T2msTKo6b22Bef7U+RkqE3cPytRtwiYv+EmsL2/JsVkMb36sQKPN9ioVUTzhSjThRl1p2TdP9Y8z+EVKkR8i1qbmhKzEvU5LWXCnPSYuzz/xizgJocu/xDjbHg5NR44Uca/zn8BmrYj6gpqC1NSUld1/PzCw0ENVbhxVyl+YxW4ueWRq+7Ft/EL6CmnGmzV6gJPV/+4YNYtASTNJPU5AzRiNPiemdxwK2hr/oWX8X3qcnwhBWE0Ao1kzil9mSrs/4PRqgX1RFrbA8TV3zleI74v8RTpfarg57vU3PWhAZh3NSp7zYNPpuPbrLRR4Y7JXXyT+L/wrveYse3mX8psjOVv5bATeZ65cN7jk6/uW99lPfi+9Q0ihmcbgUgDRt9ZLYMJxVfUS1/CPVPnJuywKQC5tLRBVD9g5Z/GF+nJlMRDd4MPmrs6x8bxDXSKWSI2I0jHLGzJ+Wko6bwpCxZPsZpJr8ZXSHFv1duvk7NaTA1ZEGHKaSEPLSPLg6sW59FILjhIud3QtFRYzEhFXeXEn6sQOyV2iXOiIyo+k1wKe5BH9uHvx+PwdSgrUNbbFMtH1Zykbjq6R3KBaNTbT01BZeiR+NFD4tF3WmOp2nNBH8x0t7ALQl6JF/xV85936J048gbV32N+nj1Wqsa53cQ6kP+npqEMOq5lTi7Fw8Xaw8acXn71X7aF+H0UkMuG0e6aORSc884n/rdNq6s/NIW1yi9Pkq/odyBLruef/TScqKa7S+RjZ7vfJ7/I+ymJuESgkFfZUKp+fzv5zyNgO+WT6lnE05K8zyfchVm1lKlOZR1qhuoyvlVafCZR/vXsZuakAsNqKmCwKc7jzDzabpagP+YZ8zv/Wl30IEBOAAx4v/6gmKrBhXn88s6n3iwfx+7qEliaRV4j6bS+214j8fGDI9wwNgQ9hfeIBMhqZjn3sBhFz8/IKt240qRB0vtMd82wy5qLi6ICD7D9IHIJF+9u3bqCEJtKWos5Sy33MGWfkLpCQNEbHyFFB7lVG967v897KKGYe7m8sg9IJ2T1oAl9w0Za25tYPxr1KRdAiGOvGjwz7H4PeSsVDxwxXlOf3Fa4FvYQ01OMbfnkZVJHwwsDZhwgxcAB0A+QKMmRr1znN2G0O1CwdqAMsNJxqWmIvQzj/cvYw81FUFnK8otKMgQQuMLrbVPagD5qapEBqfqv/CE4+YTUIBBxFuBT+9/tn8ce6gpEQLb/+CDnApjQc+jU4225hacijbk/kN2ZhRD7ZOrxf3ScYPASPgNLnqxGOG/gD3UcPGAngQfTbhnhSf8KaOHhoQnDLM2gBKMf38YwvaQi+ouAdN4SFya/OX56VvspG7jPsPzNds+ehlBcXaez6fvtHuvk1/biw9nnKv1ad891NQ2hCsV7vNsTxmrJLNkAPS/aCBzi+spgD/r0UG47g1PF4oykdbNyHaeKEsGLB+kjskMJw5ufF4yTAhCNkJQdteYq+6Se48Fzz57pDYmiF+ou852yd01ZFjcmp+BCEbueXZK1kGjxhm+hO91MJEH4DEnlrYCd/6wydLIiYXe1mRsIlmIdDallrMBd2pzZQn+wJaLFnh9HthbPkgdo0zXqf+SdhMQeYgnVpJ79YYJkbpPPdNy/iNvkM9pmTwddVcLh0p7emeEaD25ddPflmjtU0nwsb8E1ARWA0oHOEv653bnMtM9fd0F+IaKECpbcsbyCAdzZXnHo8ypEcEgfnj5IHWMRk3/ZZesa7FJEeNmJjnukPk1BF2ZT01eEKLpol5Tqn1yazaawayNB6k7jK7JxKPaPLDJoQMfXjZ8P8Fkzqk2tUVW2JzEpFsDbh/iLuAOqXkTNa5JDYtTprKxRk2BzN3MuwCZp4pvzdKN+a2feqctHiYbM20jD9s9ZmURxI9hN/XymLcO6Y8XR0bv2hazapmQHrheQ62C2GhrSu091Mw0rN6uSRNWqHGWu5mPPdPEWzVVfiOQSJmcl6iBzGZh8WHdiBqZWlrss6F5pBv7Zyd0F8eVLfIDNrgdjJ+QuUDyZo7zPdQ0qx005maZmnT86KIGSYOBm3g6szVtBxr06UvUtASogQgRgXln0IvXeTEuPLxUdVePzO6tQdS6d3lnQUl/g49T08/3IzQzteKsEQeL1GjV0DwiiGrfT5uRS0Cn8bPODILpEt+vGR0JEunlpl4bPWNqEiugoueu2Ba1ARDJ+8YJgX59QbZ+dTFz8AQBOyMRxHJqaG6te/lvoMa/yj8Jdtu7yBRdy7EFwPrU0RI1mjYj0eD8ViMjNvYFTqq3EPb7puWFqzts/Qy9G/VQP+nQrlsn4JwV0huA7vOKwCQyvKGDl2VOr6ke4FcL4eDONePU1NZpvbjm59TYqfRbcKjHEqdGlwG9DQvUVIqCsedQaSU4I9WYaU/ujuKYRHOUZtZ2O+RsIivG3A2IoUlwIzpNnhHpFZKwG3N5ukqMbEUp6CciYVoQfv2NoPMN1MjGsumkqm7TsSa6Zmo0jTDN+93M19EU4LzyUrv5VA1uU1Njx2IURMcWpiabBWxO7DQ8GBq6NjFquxE3PTVc+XOfHMoFQvxXqCEG2Sw1DaXli8zU+MRwj/7Bhwvp4+yqWmXw3bSbT0K7HVJj4zygYHDAhZ4XSUvfKguUpE7GqQH41lEDeTiaZ5Tf4a9IjfkmrjbYDN/q1KhhZ6o9doYLUWVthvCPGLMKGtfV6IdtalzIO1/BHnTtnsjE7IYrsZXWc6EcI5B7Lvjl+V3+BjXmnMNNMx9K3RmpUTWdpktlQzerYsoYr99cy3eNw+5tarhlgcrAUNRXgGMz7fnpHedJghlIJTy0POnLNvhg3Ihs3kINXijeUR2uOfEmam5KaIxB/2CG1UAbisrxggvaKrEZNW+bGigVC2VKILHs07zrJ2WfwZbnLKmBuKZg0HHgFIDNWS8PeAc1iymHStWwKh1gouYyHMhM19Eu1GvG++C7L3qg6uajLtimpiAi8cw1Tm2VMInmTvp+Mhp2MCNSciXMQ7d8UHWpZ/MwHPAOapbGrXYiUn6AiZoh1lioEFdVk32Nath38PLzKY93pNG2qYFu42PJR/iUYfBgprOb40C+2rY0ILkZLJV6ImIVcE2HdPWHy3gHNdHiiYPW0QTLQM1d3WBhakY94n3yBVm8eaE0mv71jqk0Jh6qxDV3QCAPNU1rjnKamqu4Ro3MPLuIDz6GW9H+jdTzG6hZSaEqG7FKzZY+02ZbPDlglT57Lt78Zmr2Lmq4seHn3HlfSoU5nd2cPHEzYc6EWs7X1MD5ybsVeHv16BuoIctrMQa1s07NkHpES/Pl+QCpBFS5/8rzDf0y6oQd1ID+5C0uue6RjsfUmkzG+zY3vAUunCQngkrRCWRjav0N1KxU7ZT7pEY5cntX3Ay+35opHdTpyEvdVbZBpKbkUi/cjGmGbKpF/S2dxs2KKMqpZWMgiEWfnxRYdJ052l3U3PewPEa04+aaMOqx3R5qMpnpgkEuNOa0lGZmwON1brjdr0QptCsL2+Ihml3BO6hZPvG8ixr14HjnoqC5x2aCa4xjdxXWFhSUKzAkqMmm1MwGxLovwHWXLLcV0i6kkG7uMPQbqFFewOYSvg5KzlAbL6FQS51fpCYR+dFIOBJSGU5SzwbpNpcPStDCyrrqTSRETmbXN/bieIcbsHziPmrUcy+74WNoISgii1B9ozt+O6hpm9wKMc6EO3CGfRimeXYtsOnc/WBZbMDKlJD9y0WFIM5umDrWbWvzpzdQs9Kf+6hRimfJd56i3eGu6niRmoCSk/XwElEGG1t1MNpsQKBPmVaRF98EO4tNErWBELneXbGdBOHec8wDVbqhvX8DNWrafu/ChnLqzb6XGm7+aWwlENZAjEubechPSO36TuFA8g+LWqiFJiHY2ME6Q1ktw8IkMSu5WS3d3NzhN1AzZA+X82ETGDcAeiM1nHox1rnVptkVZjxnYmOLGlV5LTH+5wfAMbgGkcpgeU2McXKTuU2YTtosR/8N1Aye8G5q1mzuO6gBTQbccN8x4g8BA/y0MpEZjZ6rexZR4tvt9OiDpWkgbJO1ujDRt9LfEv88NWgPXqVGeCZcp1kw3cX/Bmf5uTgcZPA4VrLoWV7KorMmJ3DPuFfJvb0aRbBT2o6I81dQo6ZDXqcGhXtwMZ27Ro0InOiJd2ILWk1E8H1Fl0aAqKtCcq3A2EUbxVvCeQ8R9MKZE16AAG6laX4HNeb4Yw1qhK547gvYtzhdxFpcWFgmGgzPKKNKlCJYkiB2IG4uZYNx3cWfOjOjfEEqdlNBIiuRy1J04zz7BL+BGq2wcrO9EoqavUGqws59A9jwaNBgMRchz7SyNkyfTnvttt8aOBgpPG0OqxTZ8gp3vSBqtNCOQbiHGmN2/Y3UaJs9bTdYIH45f6CwkxoxETDkNmVOoF6rVB7HWmpKp/CGfIJIrIsi5KV5KR17qEk+TM0wdbA7h6YyVtsqe4q9u208RMhSdiIqHQkmo5QZbvcqnGYD+qZ2e9WJO7bd7anxKhPsoUabLvwINcNRK1PZi61+edOK3RuhiFI2epfjQCY0s2i+Y1YW+zaeLdfqs91Xr1uMJi7CLwaE013bOWgPuTj+tK77CDUqI7ZZPd9BZYLxyxtd79/ZSZSAMhnnk0cGpGSMjG9YuHNWusuLNdSSmUfXEzJQMC/Hm2HP+PM/TI1qg7naz4IK9x6yBao+8OV93/ZTA1vVgXEBhcsfQNTBZo2n7hiEaFpzq3PTBI7Y3yarI2FP0QU86N1b1QUmOzKBijs+Q43mdi4FNvGwnFRmnlTRwfIS79y0Ovglaqx7RLj9y6X0uCQCrebDnvW8v+/n2rhGUgMWGz4nIEDihtDbhO3dl1t5X4vjT9tq6kPUqBzHksErJ1SoGpflZHWpVgfrvbGfGijcLBENhfRQaIOo0X1QAF6Rl/4GUF4Ii4BIC+xyaUmp3YoSzl1Q1Cy5hdrs64eoUTsv4wXXZfCvu6SgVu65OAOdmgnfT83DayCPVoskDU7giYWZuNVTb8wIuVISDJY4F4dcsxWwFYe306KqSy0lqbWw40PUKK26VKGtermzwsrYLAYaC0/2gkKrecwvtJeVYj5oRIJAbmxmb+ZXMRN99cSihx5EEpU88VYVuoJSJgshgr7f5Ieo0VI15shmPqW6nQ/QCuVGzsUL1IgyTuyC/im9Shq4brlKubAkvn+MSNYGiTVYfPQ8pNUR6+V274qqMoULlUZ6Av5T1KhI2rxzy3N2HaXRllK4ml850u2vuAEPkRKg8EqUewAbZcDHTgbbaMnaENpvZSEL1GgA03JW4Io9Eejulw5ppSBGizpKqH6KGi3/ZIo6NTdyqEPRLInR2mjtHuerXqGmW6WDsKM1fVjAeQptPF33jAhml/4R5MJwWWCadZuR4Bf23dR6xTTvNlrA8DFq1OIm0wBpDD/eN4aUWvE8iSNeoqbfPgPZcJHOnVWLa63knEZYvgtP5KKZ/1DhYbdkXyiwR6cATcv3FqHV8cxHbDbeEeBj1GgDhMzcES3HpikDJTbIwI06Z8rca9QMW5tgNx9Ww4+n/LLkWrQcxTUwnQkFZ4NP9xIzo1rrSRbCOomdPdAgOZ+j5qFaQZqxnXyaVZPmnqDZ65W03SFeX2Y7Rn97BFmkmO7WSr0uhJcQ9laJ+tvnjR5DEwysNzeRr+EjTjhUGH+MGh5ra60olbNYaCv2x1ZFY5M/s/ZTdtYswMyveJUa69FfjTrSlvOP3mbqDvKYSHoQfUU0Qa++dvCmG3pE/Pie57nYlkFaMaZ03gepURUCYqy5ZXW6Xx/c0Gr9P3EhfaKf0Tjx9X66PpzRCzfnc1YvU2Nlji1zmGK35uD8bBjb3J2xZKzxxc4UQoIRwva+rOYI7Si4Rd02YUMP3pTv+klqbuOpKCTeNKtbOjzryvHmJmCHMRnHG2Ruhl6nhuPqpA1rUv8Ptka8+S6cWv7ZLqjpSvhEEuvvUGMFo4qIGebMrGz11TfekOH4I2oGJHHpu4yBiEe8w8P2NGIrv7YhJ1H+zFy/LH76kkHjDmui+SLZ+neo4e7gyhAx7dsAr1JYY4aarPUfU3OLw4Ziom8fhWAzVPG6YUABb4DWdy9CQvabMP7JJvULa3e6rTr+EjUwsbggOLhZyGIat8LqzmFGW/2H1FzhBYLze1RBHNoeTa9VSjlJRRDPBwvBXvSDTZ1jw3ZemHXD4Um6UjvNET3Rvv5ujRrcHaNt/OP2FzPV+9x8AzkIs5XZp/Ns503ZHc3COU7fJpOGXEPs4knijNiS/HtK+E++1F2nyY513Pq5P3vPU+aMjC4UhQ6uXummEq7SnEn/XbqSSC2GE5V3Uvo9jK5kt+2t1g6cbhQ58D7DIy1DcBQuerdV2ePl15tnRciABLlwBLP+oSoGtWlNN26zSyTTA9AQ1DjFj7ZVloifdj/5FD2/+BKPW+y4kWwHcy97OjC7linD/SlO/MlX9wTVo7xcLm3Vd1DGR0YTJPz+wyC9VS0/pHxUb2xInlyr6v47Xl2cvT7avvESsoqrRiE+oClfFsQDn0OISZ8mOtnI6BMe+ApqgupBuvOG/OI3ov63kDNCRl4Qdz+bN1j9Az9FxtB0F+uUIHZw831EhrcGc272LkU58DE0iBhiOpe8Nl924P14UFP2FBjz9iwEOPBBtGarkrOvvHb8wIEDBw4cOHDgwIEDBw4cOHDgwIEDBw4cmOF/P9UMbefmCY4AAAAASUVORK5CYII="/>
          <p:cNvSpPr>
            <a:spLocks noChangeAspect="1" noChangeArrowheads="1"/>
          </p:cNvSpPr>
          <p:nvPr/>
        </p:nvSpPr>
        <p:spPr bwMode="auto">
          <a:xfrm>
            <a:off x="101600"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1991099" y="4007685"/>
            <a:ext cx="6840835" cy="2525954"/>
            <a:chOff x="1863305" y="3767301"/>
            <a:chExt cx="7097493" cy="2735411"/>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289" y="5753831"/>
              <a:ext cx="1564548" cy="598717"/>
            </a:xfrm>
            <a:prstGeom prst="rect">
              <a:avLst/>
            </a:prstGeom>
          </p:spPr>
        </p:pic>
        <p:grpSp>
          <p:nvGrpSpPr>
            <p:cNvPr id="46" name="Group 45"/>
            <p:cNvGrpSpPr/>
            <p:nvPr/>
          </p:nvGrpSpPr>
          <p:grpSpPr>
            <a:xfrm>
              <a:off x="1863305" y="3767301"/>
              <a:ext cx="7097493" cy="2735411"/>
              <a:chOff x="1863305" y="3767301"/>
              <a:chExt cx="7097493" cy="2735411"/>
            </a:xfrm>
          </p:grpSpPr>
          <p:grpSp>
            <p:nvGrpSpPr>
              <p:cNvPr id="40" name="Group 39"/>
              <p:cNvGrpSpPr/>
              <p:nvPr/>
            </p:nvGrpSpPr>
            <p:grpSpPr>
              <a:xfrm>
                <a:off x="1863305" y="3767301"/>
                <a:ext cx="7097493" cy="2735411"/>
                <a:chOff x="1855239" y="1770938"/>
                <a:chExt cx="7097493" cy="2735411"/>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5749" y="2762152"/>
                  <a:ext cx="1726345" cy="71709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65749" y="3757468"/>
                  <a:ext cx="794731" cy="748881"/>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3408" y="2741566"/>
                  <a:ext cx="1428750" cy="857250"/>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17168" y="1770938"/>
                  <a:ext cx="1428750" cy="1076325"/>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55239" y="1816427"/>
                  <a:ext cx="2117006" cy="790349"/>
                </a:xfrm>
                <a:prstGeom prst="rect">
                  <a:avLst/>
                </a:prstGeom>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9763" y="2849468"/>
                  <a:ext cx="1906831" cy="672329"/>
                </a:xfrm>
                <a:prstGeom prst="rect">
                  <a:avLst/>
                </a:prstGeom>
              </p:spPr>
            </p:pic>
            <p:pic>
              <p:nvPicPr>
                <p:cNvPr id="17" name="Picture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10545" y="1845005"/>
                  <a:ext cx="740665" cy="740665"/>
                </a:xfrm>
                <a:prstGeom prst="rect">
                  <a:avLst/>
                </a:prstGeom>
              </p:spPr>
            </p:pic>
            <p:pic>
              <p:nvPicPr>
                <p:cNvPr id="37" name="Picture 3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645915" y="2803628"/>
                  <a:ext cx="1306817" cy="972272"/>
                </a:xfrm>
                <a:prstGeom prst="rect">
                  <a:avLst/>
                </a:prstGeom>
              </p:spPr>
            </p:pic>
          </p:grpSp>
          <p:pic>
            <p:nvPicPr>
              <p:cNvPr id="44" name="Picture 4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588430" y="3976758"/>
                <a:ext cx="1836804" cy="440833"/>
              </a:xfrm>
              <a:prstGeom prst="rect">
                <a:avLst/>
              </a:prstGeom>
            </p:spPr>
          </p:pic>
        </p:grpSp>
      </p:grpSp>
      <p:pic>
        <p:nvPicPr>
          <p:cNvPr id="45" name="Picture 44" descr="EU_CenterGlobalSafeWater_st_RSPH_sq_bk.pdf"/>
          <p:cNvPicPr>
            <a:picLocks noChangeAspect="1"/>
          </p:cNvPicPr>
          <p:nvPr/>
        </p:nvPicPr>
        <p:blipFill>
          <a:blip r:embed="rId13"/>
          <a:stretch>
            <a:fillRect/>
          </a:stretch>
        </p:blipFill>
        <p:spPr>
          <a:xfrm>
            <a:off x="176370" y="2387177"/>
            <a:ext cx="1536178" cy="1039519"/>
          </a:xfrm>
          <a:prstGeom prst="rect">
            <a:avLst/>
          </a:prstGeom>
        </p:spPr>
      </p:pic>
      <p:pic>
        <p:nvPicPr>
          <p:cNvPr id="21" name="Picture 20"/>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97415" y="860213"/>
            <a:ext cx="1403776" cy="1403776"/>
          </a:xfrm>
          <a:prstGeom prst="ellipse">
            <a:avLst/>
          </a:prstGeom>
        </p:spPr>
      </p:pic>
    </p:spTree>
    <p:extLst>
      <p:ext uri="{BB962C8B-B14F-4D97-AF65-F5344CB8AC3E}">
        <p14:creationId xmlns:p14="http://schemas.microsoft.com/office/powerpoint/2010/main" val="1922043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a:t>
            </a:r>
            <a:endParaRPr lang="en-US" dirty="0"/>
          </a:p>
        </p:txBody>
      </p:sp>
      <p:sp>
        <p:nvSpPr>
          <p:cNvPr id="3" name="Content Placeholder 2"/>
          <p:cNvSpPr>
            <a:spLocks noGrp="1"/>
          </p:cNvSpPr>
          <p:nvPr>
            <p:ph idx="1"/>
          </p:nvPr>
        </p:nvSpPr>
        <p:spPr>
          <a:xfrm>
            <a:off x="130629" y="1417638"/>
            <a:ext cx="4208538" cy="5161292"/>
          </a:xfrm>
        </p:spPr>
        <p:txBody>
          <a:bodyPr>
            <a:normAutofit fontScale="85000" lnSpcReduction="20000"/>
          </a:bodyPr>
          <a:lstStyle/>
          <a:p>
            <a:r>
              <a:rPr lang="en-US" dirty="0" smtClean="0"/>
              <a:t>Developed by AED</a:t>
            </a:r>
          </a:p>
          <a:p>
            <a:endParaRPr lang="en-US" dirty="0"/>
          </a:p>
          <a:p>
            <a:r>
              <a:rPr lang="en-US" dirty="0" smtClean="0"/>
              <a:t>Designed as a five-day workshop for planning for planning and strategy development</a:t>
            </a:r>
          </a:p>
          <a:p>
            <a:endParaRPr lang="en-US" dirty="0"/>
          </a:p>
          <a:p>
            <a:r>
              <a:rPr lang="en-US" dirty="0" smtClean="0"/>
              <a:t>Much more information than we can cover in this module, but we will review this framework as a ROADMAP for designing a behavior change intervention</a:t>
            </a:r>
            <a:endParaRPr lang="en-US" dirty="0"/>
          </a:p>
        </p:txBody>
      </p:sp>
      <p:pic>
        <p:nvPicPr>
          <p:cNvPr id="6" name="Picture 5" descr="Screenshot 2014-10-23 10.46.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1567" y="1148080"/>
            <a:ext cx="4327008" cy="5059680"/>
          </a:xfrm>
          <a:prstGeom prst="rect">
            <a:avLst/>
          </a:prstGeom>
          <a:ln w="38100" cmpd="sng">
            <a:solidFill>
              <a:srgbClr val="4F81BD"/>
            </a:solidFill>
          </a:ln>
        </p:spPr>
      </p:pic>
      <p:sp>
        <p:nvSpPr>
          <p:cNvPr id="4" name="Slide Number Placeholder 3"/>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8</a:t>
            </a:fld>
            <a:endParaRPr lang="en-US">
              <a:solidFill>
                <a:prstClr val="black">
                  <a:tint val="75000"/>
                </a:prstClr>
              </a:solidFill>
              <a:latin typeface="Calibri"/>
            </a:endParaRPr>
          </a:p>
        </p:txBody>
      </p:sp>
    </p:spTree>
    <p:extLst>
      <p:ext uri="{BB962C8B-B14F-4D97-AF65-F5344CB8AC3E}">
        <p14:creationId xmlns:p14="http://schemas.microsoft.com/office/powerpoint/2010/main" val="703527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BEHAVE Framework</a:t>
            </a:r>
            <a:endParaRPr lang="en-US" dirty="0"/>
          </a:p>
        </p:txBody>
      </p:sp>
      <p:graphicFrame>
        <p:nvGraphicFramePr>
          <p:cNvPr id="7" name="Content Placeholder 6"/>
          <p:cNvGraphicFramePr>
            <a:graphicFrameLocks noGrp="1"/>
          </p:cNvGraphicFramePr>
          <p:nvPr>
            <p:ph idx="1"/>
            <p:extLst/>
          </p:nvPr>
        </p:nvGraphicFramePr>
        <p:xfrm>
          <a:off x="883920" y="1417638"/>
          <a:ext cx="7731760" cy="4932362"/>
        </p:xfrm>
        <a:graphic>
          <a:graphicData uri="http://schemas.openxmlformats.org/drawingml/2006/table">
            <a:tbl>
              <a:tblPr firstRow="1" bandRow="1">
                <a:tableStyleId>{5C22544A-7EE6-4342-B048-85BDC9FD1C3A}</a:tableStyleId>
              </a:tblPr>
              <a:tblGrid>
                <a:gridCol w="416560"/>
                <a:gridCol w="1828800"/>
                <a:gridCol w="1828800"/>
                <a:gridCol w="1828800"/>
                <a:gridCol w="1828800"/>
              </a:tblGrid>
              <a:tr h="1323759">
                <a:tc>
                  <a:txBody>
                    <a:bodyPr/>
                    <a:lstStyle/>
                    <a:p>
                      <a:endParaRPr lang="en-US" dirty="0"/>
                    </a:p>
                  </a:txBody>
                  <a:tcPr>
                    <a:noFill/>
                  </a:tcPr>
                </a:tc>
                <a:tc>
                  <a:txBody>
                    <a:bodyPr/>
                    <a:lstStyle/>
                    <a:p>
                      <a:r>
                        <a:rPr lang="en-US" sz="2400" dirty="0" smtClean="0"/>
                        <a:t>Priority Group</a:t>
                      </a:r>
                      <a:endParaRPr lang="en-US" sz="2400" dirty="0"/>
                    </a:p>
                  </a:txBody>
                  <a:tcPr/>
                </a:tc>
                <a:tc>
                  <a:txBody>
                    <a:bodyPr/>
                    <a:lstStyle/>
                    <a:p>
                      <a:r>
                        <a:rPr lang="en-US" sz="2400" dirty="0" smtClean="0"/>
                        <a:t>Behaviors</a:t>
                      </a:r>
                      <a:endParaRPr lang="en-US" sz="2400" dirty="0"/>
                    </a:p>
                  </a:txBody>
                  <a:tcPr>
                    <a:solidFill>
                      <a:srgbClr val="C0504D"/>
                    </a:solidFill>
                  </a:tcPr>
                </a:tc>
                <a:tc>
                  <a:txBody>
                    <a:bodyPr/>
                    <a:lstStyle/>
                    <a:p>
                      <a:r>
                        <a:rPr lang="en-US" sz="2400" dirty="0" smtClean="0"/>
                        <a:t>Key Factors</a:t>
                      </a:r>
                      <a:endParaRPr lang="en-US" sz="2400" dirty="0"/>
                    </a:p>
                  </a:txBody>
                  <a:tcPr>
                    <a:solidFill>
                      <a:schemeClr val="accent3"/>
                    </a:solidFill>
                  </a:tcPr>
                </a:tc>
                <a:tc>
                  <a:txBody>
                    <a:bodyPr/>
                    <a:lstStyle/>
                    <a:p>
                      <a:r>
                        <a:rPr lang="en-US" sz="2400" dirty="0" smtClean="0"/>
                        <a:t>Activities</a:t>
                      </a:r>
                      <a:endParaRPr lang="en-US" sz="2400" dirty="0"/>
                    </a:p>
                  </a:txBody>
                  <a:tcPr>
                    <a:solidFill>
                      <a:schemeClr val="accent6"/>
                    </a:solidFill>
                  </a:tcPr>
                </a:tc>
              </a:tr>
              <a:tr h="2284844">
                <a:tc>
                  <a:txBody>
                    <a:bodyPr/>
                    <a:lstStyle/>
                    <a:p>
                      <a:endParaRPr lang="en-US" dirty="0"/>
                    </a:p>
                  </a:txBody>
                  <a:tcPr>
                    <a:lnB w="57150" cap="flat" cmpd="sng" algn="ctr">
                      <a:solidFill>
                        <a:scrgbClr r="0" g="0" b="0"/>
                      </a:solidFill>
                      <a:prstDash val="solid"/>
                      <a:round/>
                      <a:headEnd type="none" w="med" len="med"/>
                      <a:tailEnd type="none" w="med" len="med"/>
                    </a:lnB>
                    <a:noFill/>
                  </a:tcPr>
                </a:tc>
                <a:tc>
                  <a:txBody>
                    <a:bodyPr/>
                    <a:lstStyle/>
                    <a:p>
                      <a:r>
                        <a:rPr lang="en-US" sz="2000" dirty="0" smtClean="0"/>
                        <a:t>In order to help…</a:t>
                      </a:r>
                      <a:endParaRPr lang="en-US" sz="2000" dirty="0"/>
                    </a:p>
                  </a:txBody>
                  <a:tcPr>
                    <a:lnB w="57150" cap="flat" cmpd="sng" algn="ctr">
                      <a:solidFill>
                        <a:scrgbClr r="0" g="0" b="0"/>
                      </a:solidFill>
                      <a:prstDash val="solid"/>
                      <a:round/>
                      <a:headEnd type="none" w="med" len="med"/>
                      <a:tailEnd type="none" w="med" len="med"/>
                    </a:lnB>
                    <a:solidFill>
                      <a:schemeClr val="accent1">
                        <a:lumMod val="60000"/>
                        <a:lumOff val="40000"/>
                      </a:schemeClr>
                    </a:solidFill>
                  </a:tcPr>
                </a:tc>
                <a:tc>
                  <a:txBody>
                    <a:bodyPr/>
                    <a:lstStyle/>
                    <a:p>
                      <a:r>
                        <a:rPr lang="en-US" sz="2000" dirty="0" smtClean="0"/>
                        <a:t>To…</a:t>
                      </a:r>
                      <a:endParaRPr lang="en-US" sz="2000" dirty="0"/>
                    </a:p>
                  </a:txBody>
                  <a:tcPr>
                    <a:lnB w="57150" cap="flat" cmpd="sng" algn="ctr">
                      <a:solidFill>
                        <a:scrgbClr r="0" g="0" b="0"/>
                      </a:solidFill>
                      <a:prstDash val="solid"/>
                      <a:round/>
                      <a:headEnd type="none" w="med" len="med"/>
                      <a:tailEnd type="none" w="med" len="med"/>
                    </a:lnB>
                    <a:solidFill>
                      <a:schemeClr val="accent2">
                        <a:lumMod val="60000"/>
                        <a:lumOff val="40000"/>
                      </a:schemeClr>
                    </a:solidFill>
                  </a:tcPr>
                </a:tc>
                <a:tc>
                  <a:txBody>
                    <a:bodyPr/>
                    <a:lstStyle/>
                    <a:p>
                      <a:r>
                        <a:rPr lang="en-US" sz="2000" dirty="0" smtClean="0"/>
                        <a:t>We will focus</a:t>
                      </a:r>
                      <a:r>
                        <a:rPr lang="en-US" sz="2000" baseline="0" dirty="0" smtClean="0"/>
                        <a:t> on…</a:t>
                      </a:r>
                      <a:endParaRPr lang="en-US" sz="2000" dirty="0"/>
                    </a:p>
                  </a:txBody>
                  <a:tcPr>
                    <a:lnB w="57150" cap="flat" cmpd="sng" algn="ctr">
                      <a:solidFill>
                        <a:scrgbClr r="0" g="0" b="0"/>
                      </a:solidFill>
                      <a:prstDash val="solid"/>
                      <a:round/>
                      <a:headEnd type="none" w="med" len="med"/>
                      <a:tailEnd type="none" w="med" len="med"/>
                    </a:lnB>
                    <a:solidFill>
                      <a:schemeClr val="accent3">
                        <a:lumMod val="60000"/>
                        <a:lumOff val="40000"/>
                      </a:schemeClr>
                    </a:solidFill>
                  </a:tcPr>
                </a:tc>
                <a:tc>
                  <a:txBody>
                    <a:bodyPr/>
                    <a:lstStyle/>
                    <a:p>
                      <a:r>
                        <a:rPr lang="en-US" sz="2000" dirty="0" smtClean="0"/>
                        <a:t>Through…</a:t>
                      </a:r>
                      <a:endParaRPr lang="en-US" sz="2000" dirty="0"/>
                    </a:p>
                  </a:txBody>
                  <a:tcPr>
                    <a:lnB w="57150" cap="flat" cmpd="sng" algn="ctr">
                      <a:solidFill>
                        <a:scrgbClr r="0" g="0" b="0"/>
                      </a:solidFill>
                      <a:prstDash val="solid"/>
                      <a:round/>
                      <a:headEnd type="none" w="med" len="med"/>
                      <a:tailEnd type="none" w="med" len="med"/>
                    </a:lnB>
                    <a:solidFill>
                      <a:schemeClr val="accent6">
                        <a:lumMod val="60000"/>
                        <a:lumOff val="40000"/>
                      </a:schemeClr>
                    </a:solidFill>
                  </a:tcPr>
                </a:tc>
              </a:tr>
              <a:tr h="1323759">
                <a:tc>
                  <a:txBody>
                    <a:bodyPr/>
                    <a:lstStyle/>
                    <a:p>
                      <a:pPr algn="ctr"/>
                      <a:r>
                        <a:rPr lang="en-US" dirty="0" smtClean="0"/>
                        <a:t>Indicators</a:t>
                      </a:r>
                      <a:endParaRPr lang="en-US" dirty="0"/>
                    </a:p>
                  </a:txBody>
                  <a:tcPr vert="vert270">
                    <a:lnL w="57150" cap="flat" cmpd="sng" algn="ctr">
                      <a:solidFill>
                        <a:scrgbClr r="0" g="0" b="0"/>
                      </a:solidFill>
                      <a:prstDash val="solid"/>
                      <a:round/>
                      <a:headEnd type="none" w="med" len="med"/>
                      <a:tailEnd type="none" w="med" len="med"/>
                    </a:lnL>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no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2">
                        <a:lumMod val="20000"/>
                        <a:lumOff val="80000"/>
                      </a:schemeClr>
                    </a:solidFill>
                  </a:tcPr>
                </a:tc>
                <a:tc>
                  <a:txBody>
                    <a:bodyPr/>
                    <a:lstStyle/>
                    <a:p>
                      <a:endParaRPr lang="en-US" dirty="0"/>
                    </a:p>
                  </a:txBody>
                  <a:tcP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3">
                        <a:lumMod val="20000"/>
                        <a:lumOff val="80000"/>
                      </a:schemeClr>
                    </a:solidFill>
                  </a:tcPr>
                </a:tc>
                <a:tc>
                  <a:txBody>
                    <a:bodyPr/>
                    <a:lstStyle/>
                    <a:p>
                      <a:endParaRPr lang="en-US" dirty="0"/>
                    </a:p>
                  </a:txBody>
                  <a:tcPr>
                    <a:lnR w="57150" cap="flat" cmpd="sng" algn="ctr">
                      <a:solidFill>
                        <a:scrgbClr r="0" g="0" b="0"/>
                      </a:solidFill>
                      <a:prstDash val="solid"/>
                      <a:round/>
                      <a:headEnd type="none" w="med" len="med"/>
                      <a:tailEnd type="none" w="med" len="med"/>
                    </a:lnR>
                    <a:lnT w="57150" cap="flat" cmpd="sng" algn="ctr">
                      <a:solidFill>
                        <a:scrgbClr r="0" g="0" b="0"/>
                      </a:solidFill>
                      <a:prstDash val="solid"/>
                      <a:round/>
                      <a:headEnd type="none" w="med" len="med"/>
                      <a:tailEnd type="none" w="med" len="med"/>
                    </a:lnT>
                    <a:lnB w="57150" cap="flat" cmpd="sng" algn="ctr">
                      <a:solidFill>
                        <a:scrgbClr r="0" g="0" b="0"/>
                      </a:solidFill>
                      <a:prstDash val="solid"/>
                      <a:round/>
                      <a:headEnd type="none" w="med" len="med"/>
                      <a:tailEnd type="none" w="med" len="med"/>
                    </a:lnB>
                    <a:solidFill>
                      <a:schemeClr val="accent6">
                        <a:lumMod val="20000"/>
                        <a:lumOff val="80000"/>
                      </a:schemeClr>
                    </a:solidFill>
                  </a:tcPr>
                </a:tc>
              </a:tr>
            </a:tbl>
          </a:graphicData>
        </a:graphic>
      </p:graphicFrame>
      <p:pic>
        <p:nvPicPr>
          <p:cNvPr id="8" name="Picture 7" descr="Screenshot 2014-10-23 10.47.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3680" y="436880"/>
            <a:ext cx="2032000" cy="711200"/>
          </a:xfrm>
          <a:prstGeom prst="rect">
            <a:avLst/>
          </a:prstGeom>
        </p:spPr>
      </p:pic>
      <p:sp>
        <p:nvSpPr>
          <p:cNvPr id="3" name="Slide Number Placeholder 2"/>
          <p:cNvSpPr>
            <a:spLocks noGrp="1"/>
          </p:cNvSpPr>
          <p:nvPr>
            <p:ph type="sldNum" sz="quarter" idx="12"/>
          </p:nvPr>
        </p:nvSpPr>
        <p:spPr/>
        <p:txBody>
          <a:bodyPr/>
          <a:lstStyle/>
          <a:p>
            <a:fld id="{9F41A497-3947-1049-A80B-F2F9FE6CCEFB}" type="slidenum">
              <a:rPr lang="en-US" smtClean="0">
                <a:solidFill>
                  <a:prstClr val="black">
                    <a:tint val="75000"/>
                  </a:prstClr>
                </a:solidFill>
                <a:latin typeface="Calibri"/>
              </a:rPr>
              <a:pPr/>
              <a:t>9</a:t>
            </a:fld>
            <a:endParaRPr lang="en-US">
              <a:solidFill>
                <a:prstClr val="black">
                  <a:tint val="75000"/>
                </a:prstClr>
              </a:solidFill>
              <a:latin typeface="Calibri"/>
            </a:endParaRPr>
          </a:p>
        </p:txBody>
      </p:sp>
    </p:spTree>
    <p:extLst>
      <p:ext uri="{BB962C8B-B14F-4D97-AF65-F5344CB8AC3E}">
        <p14:creationId xmlns:p14="http://schemas.microsoft.com/office/powerpoint/2010/main" val="6459415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A586D6F8077A48941F8711D170AE4C" ma:contentTypeVersion="1" ma:contentTypeDescription="Create a new document." ma:contentTypeScope="" ma:versionID="548038979b79539085b3257a5fe53ff0">
  <xsd:schema xmlns:xsd="http://www.w3.org/2001/XMLSchema" xmlns:xs="http://www.w3.org/2001/XMLSchema" xmlns:p="http://schemas.microsoft.com/office/2006/metadata/properties" xmlns:ns3="d4600c0d-164f-4615-bf09-84247dcb5eec" targetNamespace="http://schemas.microsoft.com/office/2006/metadata/properties" ma:root="true" ma:fieldsID="08071773b9fca5bc41de0f6524ea885c" ns3:_="">
    <xsd:import namespace="d4600c0d-164f-4615-bf09-84247dcb5eec"/>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600c0d-164f-4615-bf09-84247dcb5e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ABE785-641B-4298-A64F-3E8464359EBB}">
  <ds:schemaRefs>
    <ds:schemaRef ds:uri="http://schemas.microsoft.com/sharepoint/v3/contenttype/forms"/>
  </ds:schemaRefs>
</ds:datastoreItem>
</file>

<file path=customXml/itemProps2.xml><?xml version="1.0" encoding="utf-8"?>
<ds:datastoreItem xmlns:ds="http://schemas.openxmlformats.org/officeDocument/2006/customXml" ds:itemID="{98E15022-F26D-4C36-9D47-9546D4D009B8}">
  <ds:schemaRefs>
    <ds:schemaRef ds:uri="http://purl.org/dc/dcmitype/"/>
    <ds:schemaRef ds:uri="d4600c0d-164f-4615-bf09-84247dcb5eec"/>
    <ds:schemaRef ds:uri="http://schemas.microsoft.com/office/2006/documentManagement/types"/>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E1808617-981F-406F-BE79-C28A985AEC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600c0d-164f-4615-bf09-84247dcb5e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15331</TotalTime>
  <Words>6510</Words>
  <Application>Microsoft Office PowerPoint</Application>
  <PresentationFormat>On-screen Show (4:3)</PresentationFormat>
  <Paragraphs>1290</Paragraphs>
  <Slides>78</Slides>
  <Notes>77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78</vt:i4>
      </vt:variant>
    </vt:vector>
  </HeadingPairs>
  <TitlesOfParts>
    <vt:vector size="84" baseType="lpstr">
      <vt:lpstr>ＭＳ Ｐゴシック</vt:lpstr>
      <vt:lpstr>Arial</vt:lpstr>
      <vt:lpstr>Calibri</vt:lpstr>
      <vt:lpstr>Wingdings</vt:lpstr>
      <vt:lpstr>Office Theme</vt:lpstr>
      <vt:lpstr>1_Office Theme</vt:lpstr>
      <vt:lpstr>Design, delivery and M&amp;E for HWWS programs</vt:lpstr>
      <vt:lpstr> Module 2: Design, delivery and M&amp;E for HWWS programs</vt:lpstr>
      <vt:lpstr>Review of module 1</vt:lpstr>
      <vt:lpstr>Factors that influence HWWS</vt:lpstr>
      <vt:lpstr>3. Developing a Behavior change strategy</vt:lpstr>
      <vt:lpstr>How do we translate the factors that influence HWWS into action?</vt:lpstr>
      <vt:lpstr>Building a behavior change strategy</vt:lpstr>
      <vt:lpstr>BEHAVE Framework</vt:lpstr>
      <vt:lpstr>BEHAVE Framework</vt:lpstr>
      <vt:lpstr>BEHAVE Framework</vt:lpstr>
      <vt:lpstr>BEHAVE Framework: Priority Groups</vt:lpstr>
      <vt:lpstr>BEHAVE Framework: Priority Groups</vt:lpstr>
      <vt:lpstr>BEHAVE Framework: Behaviors</vt:lpstr>
      <vt:lpstr>BEHAVE Framework: Behaviors</vt:lpstr>
      <vt:lpstr>BEHAVE Framework: Behaviors</vt:lpstr>
      <vt:lpstr>BEHAVE Framework: Behaviors</vt:lpstr>
      <vt:lpstr>BEHAVE Framework: Key Factors</vt:lpstr>
      <vt:lpstr>BEHAVE Framework: Key Factors</vt:lpstr>
      <vt:lpstr>BEHAVE Framework: Key Factors</vt:lpstr>
      <vt:lpstr>Identifying Key Factors: Benefits and Barriers</vt:lpstr>
      <vt:lpstr>Identifying Key Factors: Benefits and Barriers</vt:lpstr>
      <vt:lpstr>Key Factors: Doers and Non-Doers</vt:lpstr>
      <vt:lpstr>Key Factors: Doers and Non-Doers</vt:lpstr>
      <vt:lpstr>BEHAVE Framework: Key Factors</vt:lpstr>
      <vt:lpstr>BEHAVE Framework: Activities</vt:lpstr>
      <vt:lpstr>BEHAVE Framework: Activities</vt:lpstr>
      <vt:lpstr>BEHAVE Framework: Activities</vt:lpstr>
      <vt:lpstr>BEHAVE Framework: Activities</vt:lpstr>
      <vt:lpstr>BEHAVE Framework: Activities</vt:lpstr>
      <vt:lpstr>BEHAVE Framework: Activities</vt:lpstr>
      <vt:lpstr>BEHAVE Framework</vt:lpstr>
      <vt:lpstr>Developing a Behavior Change Strategy Section take away messages</vt:lpstr>
      <vt:lpstr>4. Steps for developing a HW program</vt:lpstr>
      <vt:lpstr>Program development Section learning objectives?</vt:lpstr>
      <vt:lpstr>Program development What is your action plan?</vt:lpstr>
      <vt:lpstr>Program development Formative research</vt:lpstr>
      <vt:lpstr>Program development Stakeholder engagement</vt:lpstr>
      <vt:lpstr>Program development For discussion</vt:lpstr>
      <vt:lpstr>PowerPoint Presentation</vt:lpstr>
      <vt:lpstr>Program development For discussion</vt:lpstr>
      <vt:lpstr>PowerPoint Presentation</vt:lpstr>
      <vt:lpstr>Program development Stakeholder engagement</vt:lpstr>
      <vt:lpstr>Program development Stakeholder engagement</vt:lpstr>
      <vt:lpstr>Program development Stakeholder engagement</vt:lpstr>
      <vt:lpstr>Program development Stakeholder engagement</vt:lpstr>
      <vt:lpstr>Program development Stakeholder engagement</vt:lpstr>
      <vt:lpstr>Program development Stakeholder engagement-school based</vt:lpstr>
      <vt:lpstr>Program development Stakeholder engagement-school based</vt:lpstr>
      <vt:lpstr>Program development Stakeholder engagement-school based</vt:lpstr>
      <vt:lpstr>PowerPoint Presentation</vt:lpstr>
      <vt:lpstr>PowerPoint Presentation</vt:lpstr>
      <vt:lpstr>Data management  &amp; feedback plan </vt:lpstr>
      <vt:lpstr>Program development Target your program</vt:lpstr>
      <vt:lpstr>Program development Targeting approaches</vt:lpstr>
      <vt:lpstr>Program development What behaviors do you want to change?</vt:lpstr>
      <vt:lpstr>Program development Budgeting</vt:lpstr>
      <vt:lpstr>PowerPoint Presentation</vt:lpstr>
      <vt:lpstr>Program development Take-away Lessons</vt:lpstr>
      <vt:lpstr>5. Monitoring and evaluation</vt:lpstr>
      <vt:lpstr>Monitoring and Evaluation (M&amp;E)  Section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Design, delivery and M&amp;E for HWWS programs Lessons learned</vt:lpstr>
      <vt:lpstr>Citations – Module 2</vt:lpstr>
      <vt:lpstr>Acknowledgements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Handwashing short course</dc:title>
  <dc:creator>Matt Freeman</dc:creator>
  <cp:lastModifiedBy>Layla McCay</cp:lastModifiedBy>
  <cp:revision>249</cp:revision>
  <dcterms:created xsi:type="dcterms:W3CDTF">2014-12-30T23:27:30Z</dcterms:created>
  <dcterms:modified xsi:type="dcterms:W3CDTF">2015-01-09T19:01:52Z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-1050912821</vt:i4>
  </property>
  <property fmtid="{D5CDD505-2E9C-101B-9397-08002B2CF9AE}" pid="3" name="_NewReviewCycle">
    <vt:lpwstr/>
  </property>
  <property fmtid="{D5CDD505-2E9C-101B-9397-08002B2CF9AE}" pid="4" name="_EmailSubject">
    <vt:lpwstr>Emory HW Course 20Nov2014.pptx</vt:lpwstr>
  </property>
  <property fmtid="{D5CDD505-2E9C-101B-9397-08002B2CF9AE}" pid="5" name="_AuthorEmail">
    <vt:lpwstr>hwoodburn@fhi360.org</vt:lpwstr>
  </property>
  <property fmtid="{D5CDD505-2E9C-101B-9397-08002B2CF9AE}" pid="6" name="_AuthorEmailDisplayName">
    <vt:lpwstr>Hanna Woodburn</vt:lpwstr>
  </property>
  <property fmtid="{D5CDD505-2E9C-101B-9397-08002B2CF9AE}" pid="7" name="ContentTypeId">
    <vt:lpwstr>0x01010015A586D6F8077A48941F8711D170AE4C</vt:lpwstr>
  </property>
</Properties>
</file>